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8" r:id="rId2"/>
    <p:sldId id="259" r:id="rId3"/>
    <p:sldId id="260" r:id="rId4"/>
    <p:sldId id="261" r:id="rId5"/>
    <p:sldId id="308" r:id="rId6"/>
    <p:sldId id="290" r:id="rId7"/>
    <p:sldId id="314" r:id="rId8"/>
    <p:sldId id="315" r:id="rId9"/>
    <p:sldId id="265" r:id="rId10"/>
    <p:sldId id="262" r:id="rId11"/>
    <p:sldId id="263" r:id="rId12"/>
    <p:sldId id="264" r:id="rId13"/>
    <p:sldId id="285" r:id="rId14"/>
    <p:sldId id="287" r:id="rId15"/>
    <p:sldId id="288" r:id="rId16"/>
    <p:sldId id="268" r:id="rId17"/>
    <p:sldId id="270" r:id="rId18"/>
    <p:sldId id="291" r:id="rId19"/>
    <p:sldId id="292" r:id="rId20"/>
    <p:sldId id="309" r:id="rId21"/>
    <p:sldId id="316" r:id="rId22"/>
    <p:sldId id="317" r:id="rId23"/>
    <p:sldId id="311" r:id="rId24"/>
    <p:sldId id="310" r:id="rId25"/>
    <p:sldId id="299" r:id="rId26"/>
    <p:sldId id="272" r:id="rId27"/>
    <p:sldId id="293" r:id="rId28"/>
    <p:sldId id="300" r:id="rId29"/>
    <p:sldId id="294" r:id="rId30"/>
    <p:sldId id="304" r:id="rId31"/>
    <p:sldId id="305" r:id="rId32"/>
    <p:sldId id="279" r:id="rId33"/>
    <p:sldId id="312" r:id="rId34"/>
    <p:sldId id="313" r:id="rId35"/>
    <p:sldId id="281" r:id="rId36"/>
    <p:sldId id="301" r:id="rId37"/>
    <p:sldId id="282" r:id="rId38"/>
    <p:sldId id="302" r:id="rId39"/>
    <p:sldId id="296" r:id="rId40"/>
    <p:sldId id="283" r:id="rId41"/>
    <p:sldId id="307" r:id="rId42"/>
    <p:sldId id="297" r:id="rId43"/>
    <p:sldId id="318" r:id="rId44"/>
    <p:sldId id="306" r:id="rId45"/>
    <p:sldId id="266" r:id="rId46"/>
    <p:sldId id="295" r:id="rId47"/>
    <p:sldId id="276" r:id="rId48"/>
    <p:sldId id="303" r:id="rId49"/>
    <p:sldId id="27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5726" autoAdjust="0"/>
  </p:normalViewPr>
  <p:slideViewPr>
    <p:cSldViewPr snapToGrid="0">
      <p:cViewPr varScale="1">
        <p:scale>
          <a:sx n="78" d="100"/>
          <a:sy n="78"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23C03-775F-40E8-ACCD-5BAA54FB60EE}" type="datetimeFigureOut">
              <a:rPr lang="en-IN" smtClean="0"/>
              <a:t>27-05-2024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56F7C-9D94-4C61-B2B1-B6A6B48BB11B}" type="slidenum">
              <a:rPr lang="en-IN" smtClean="0"/>
              <a:t>‹#›</a:t>
            </a:fld>
            <a:endParaRPr lang="en-IN"/>
          </a:p>
        </p:txBody>
      </p:sp>
    </p:spTree>
    <p:extLst>
      <p:ext uri="{BB962C8B-B14F-4D97-AF65-F5344CB8AC3E}">
        <p14:creationId xmlns:p14="http://schemas.microsoft.com/office/powerpoint/2010/main" val="3756842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3192C9-C15B-4303-80DC-2B5B11452F42}" type="slidenum">
              <a:rPr lang="en-US" smtClean="0"/>
              <a:t>1</a:t>
            </a:fld>
            <a:endParaRPr lang="en-US"/>
          </a:p>
        </p:txBody>
      </p:sp>
    </p:spTree>
    <p:extLst>
      <p:ext uri="{BB962C8B-B14F-4D97-AF65-F5344CB8AC3E}">
        <p14:creationId xmlns:p14="http://schemas.microsoft.com/office/powerpoint/2010/main" val="777348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8EC58C9-E60D-442E-B03E-53E5EC7C2076}" type="slidenum">
              <a:rPr lang="en-IN" smtClean="0"/>
              <a:t>10</a:t>
            </a:fld>
            <a:endParaRPr lang="en-IN"/>
          </a:p>
        </p:txBody>
      </p:sp>
    </p:spTree>
    <p:extLst>
      <p:ext uri="{BB962C8B-B14F-4D97-AF65-F5344CB8AC3E}">
        <p14:creationId xmlns:p14="http://schemas.microsoft.com/office/powerpoint/2010/main" val="752453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EC58C9-E60D-442E-B03E-53E5EC7C2076}" type="slidenum">
              <a:rPr lang="en-IN" smtClean="0"/>
              <a:t>29</a:t>
            </a:fld>
            <a:endParaRPr lang="en-IN"/>
          </a:p>
        </p:txBody>
      </p:sp>
    </p:spTree>
    <p:extLst>
      <p:ext uri="{BB962C8B-B14F-4D97-AF65-F5344CB8AC3E}">
        <p14:creationId xmlns:p14="http://schemas.microsoft.com/office/powerpoint/2010/main" val="33896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EA7BD-06FD-3B4A-C7DC-F1A17CEB2E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2A7AF0-6C6C-9077-1FC0-46FC027C5F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7349FC-0C2F-4D7A-F494-B082E467DEC4}"/>
              </a:ext>
            </a:extLst>
          </p:cNvPr>
          <p:cNvSpPr>
            <a:spLocks noGrp="1"/>
          </p:cNvSpPr>
          <p:nvPr>
            <p:ph type="dt" sz="half" idx="10"/>
          </p:nvPr>
        </p:nvSpPr>
        <p:spPr/>
        <p:txBody>
          <a:bodyPr/>
          <a:lstStyle/>
          <a:p>
            <a:fld id="{B1C1C489-0093-4531-BE85-1E0A162675A8}" type="datetime1">
              <a:rPr lang="en-IN" smtClean="0"/>
              <a:t>27-05-2024</a:t>
            </a:fld>
            <a:endParaRPr lang="en-IN"/>
          </a:p>
        </p:txBody>
      </p:sp>
      <p:sp>
        <p:nvSpPr>
          <p:cNvPr id="5" name="Footer Placeholder 4">
            <a:extLst>
              <a:ext uri="{FF2B5EF4-FFF2-40B4-BE49-F238E27FC236}">
                <a16:creationId xmlns:a16="http://schemas.microsoft.com/office/drawing/2014/main" id="{789C0AAA-1B4C-7C7E-42A3-D20A116E26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74F7D0-5626-B731-15DD-C8126C27B575}"/>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3525994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F594F-759B-0221-A4DE-8794093F73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4284BA-D412-5BC7-C9AB-689630D02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16B1E-D8D0-5C8E-258F-79293BC57AD4}"/>
              </a:ext>
            </a:extLst>
          </p:cNvPr>
          <p:cNvSpPr>
            <a:spLocks noGrp="1"/>
          </p:cNvSpPr>
          <p:nvPr>
            <p:ph type="dt" sz="half" idx="10"/>
          </p:nvPr>
        </p:nvSpPr>
        <p:spPr/>
        <p:txBody>
          <a:bodyPr/>
          <a:lstStyle/>
          <a:p>
            <a:fld id="{0215CCF6-C096-4BD2-88DF-BA9EA51C1EB3}" type="datetime1">
              <a:rPr lang="en-IN" smtClean="0"/>
              <a:t>27-05-2024</a:t>
            </a:fld>
            <a:endParaRPr lang="en-IN"/>
          </a:p>
        </p:txBody>
      </p:sp>
      <p:sp>
        <p:nvSpPr>
          <p:cNvPr id="5" name="Footer Placeholder 4">
            <a:extLst>
              <a:ext uri="{FF2B5EF4-FFF2-40B4-BE49-F238E27FC236}">
                <a16:creationId xmlns:a16="http://schemas.microsoft.com/office/drawing/2014/main" id="{E92CAB2E-AC21-9770-74BA-BAD00C4CF5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D3DD70-19E7-FA15-657B-3800F2A57DD0}"/>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121855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E8EC9B-18B4-5B29-22CB-072FFBC0AE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BB9691-FF6D-8B4A-6CBD-0BBC347422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55FCD0-B327-24F8-BAC8-0F4DFAC409C2}"/>
              </a:ext>
            </a:extLst>
          </p:cNvPr>
          <p:cNvSpPr>
            <a:spLocks noGrp="1"/>
          </p:cNvSpPr>
          <p:nvPr>
            <p:ph type="dt" sz="half" idx="10"/>
          </p:nvPr>
        </p:nvSpPr>
        <p:spPr/>
        <p:txBody>
          <a:bodyPr/>
          <a:lstStyle/>
          <a:p>
            <a:fld id="{A45273E0-63CD-4B4B-9DF6-D054D1DAA6ED}" type="datetime1">
              <a:rPr lang="en-IN" smtClean="0"/>
              <a:t>27-05-2024</a:t>
            </a:fld>
            <a:endParaRPr lang="en-IN"/>
          </a:p>
        </p:txBody>
      </p:sp>
      <p:sp>
        <p:nvSpPr>
          <p:cNvPr id="5" name="Footer Placeholder 4">
            <a:extLst>
              <a:ext uri="{FF2B5EF4-FFF2-40B4-BE49-F238E27FC236}">
                <a16:creationId xmlns:a16="http://schemas.microsoft.com/office/drawing/2014/main" id="{07D1F5B1-9717-D3F3-549C-1FAA971F5F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64AAF-AE47-53AF-F30A-20DE2FAAB059}"/>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113692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D2F2-3B3D-A6EB-1629-C574B3995F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6D7A46-B7F4-56B7-5030-13C9DB2132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58BAFD-4A47-2AD4-7D3A-030B7E9C5E02}"/>
              </a:ext>
            </a:extLst>
          </p:cNvPr>
          <p:cNvSpPr>
            <a:spLocks noGrp="1"/>
          </p:cNvSpPr>
          <p:nvPr>
            <p:ph type="dt" sz="half" idx="10"/>
          </p:nvPr>
        </p:nvSpPr>
        <p:spPr/>
        <p:txBody>
          <a:bodyPr/>
          <a:lstStyle/>
          <a:p>
            <a:fld id="{1A37F75B-C5EF-47A4-A268-176655899AFA}" type="datetime1">
              <a:rPr lang="en-IN" smtClean="0"/>
              <a:t>27-05-2024</a:t>
            </a:fld>
            <a:endParaRPr lang="en-IN"/>
          </a:p>
        </p:txBody>
      </p:sp>
      <p:sp>
        <p:nvSpPr>
          <p:cNvPr id="5" name="Footer Placeholder 4">
            <a:extLst>
              <a:ext uri="{FF2B5EF4-FFF2-40B4-BE49-F238E27FC236}">
                <a16:creationId xmlns:a16="http://schemas.microsoft.com/office/drawing/2014/main" id="{1005027C-E296-55EB-1475-4ED82263D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F36B7-AD7E-ECA4-3C3E-662DCB2D2CBC}"/>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300565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713FA-2A02-70B2-63F2-0ED15446B7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36D1FC6-3965-844A-1908-9BBE320658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91C125-2BFD-B33B-D7FB-8FEB7C248851}"/>
              </a:ext>
            </a:extLst>
          </p:cNvPr>
          <p:cNvSpPr>
            <a:spLocks noGrp="1"/>
          </p:cNvSpPr>
          <p:nvPr>
            <p:ph type="dt" sz="half" idx="10"/>
          </p:nvPr>
        </p:nvSpPr>
        <p:spPr/>
        <p:txBody>
          <a:bodyPr/>
          <a:lstStyle/>
          <a:p>
            <a:fld id="{049F3FFF-4A78-4404-9DF3-E8CF0D250795}" type="datetime1">
              <a:rPr lang="en-IN" smtClean="0"/>
              <a:t>27-05-2024</a:t>
            </a:fld>
            <a:endParaRPr lang="en-IN"/>
          </a:p>
        </p:txBody>
      </p:sp>
      <p:sp>
        <p:nvSpPr>
          <p:cNvPr id="5" name="Footer Placeholder 4">
            <a:extLst>
              <a:ext uri="{FF2B5EF4-FFF2-40B4-BE49-F238E27FC236}">
                <a16:creationId xmlns:a16="http://schemas.microsoft.com/office/drawing/2014/main" id="{19547C0E-0785-019A-6BB3-8AB3F3B019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19DBB6-EB40-6D73-8AA6-DC4266320CFF}"/>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1455133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9868-3699-7A36-13DB-CD7BEB91B8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CFE3E5-56D6-EB13-1238-D301587763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2D9CF9-4B69-E99D-8948-1454C9584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A57B96-994A-51F8-8962-5E933774CAFD}"/>
              </a:ext>
            </a:extLst>
          </p:cNvPr>
          <p:cNvSpPr>
            <a:spLocks noGrp="1"/>
          </p:cNvSpPr>
          <p:nvPr>
            <p:ph type="dt" sz="half" idx="10"/>
          </p:nvPr>
        </p:nvSpPr>
        <p:spPr/>
        <p:txBody>
          <a:bodyPr/>
          <a:lstStyle/>
          <a:p>
            <a:fld id="{313E3E4D-BC67-4573-A795-B177D9CA8F78}" type="datetime1">
              <a:rPr lang="en-IN" smtClean="0"/>
              <a:t>27-05-2024</a:t>
            </a:fld>
            <a:endParaRPr lang="en-IN"/>
          </a:p>
        </p:txBody>
      </p:sp>
      <p:sp>
        <p:nvSpPr>
          <p:cNvPr id="6" name="Footer Placeholder 5">
            <a:extLst>
              <a:ext uri="{FF2B5EF4-FFF2-40B4-BE49-F238E27FC236}">
                <a16:creationId xmlns:a16="http://schemas.microsoft.com/office/drawing/2014/main" id="{2420FFC6-0BA5-E9E3-31FA-8E0CCED273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69FAD31-670A-33EA-64E2-1C1FB6B5495A}"/>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366882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CEE67-BEC1-BB61-6C2D-85980B5BCE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4AA16B-3669-A3AB-97C2-7F3E6C80A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147B78-6569-37FA-97FC-4FE6EFE232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1D5C26-8132-CD86-DF3C-8EEC0AA9B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FA23B1-5588-C405-9289-3F402CF5A5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177D21-6EC1-7D72-0E0B-90A3A3A56BE0}"/>
              </a:ext>
            </a:extLst>
          </p:cNvPr>
          <p:cNvSpPr>
            <a:spLocks noGrp="1"/>
          </p:cNvSpPr>
          <p:nvPr>
            <p:ph type="dt" sz="half" idx="10"/>
          </p:nvPr>
        </p:nvSpPr>
        <p:spPr/>
        <p:txBody>
          <a:bodyPr/>
          <a:lstStyle/>
          <a:p>
            <a:fld id="{629798B2-D824-492E-9782-6CACDD729518}" type="datetime1">
              <a:rPr lang="en-IN" smtClean="0"/>
              <a:t>27-05-2024</a:t>
            </a:fld>
            <a:endParaRPr lang="en-IN"/>
          </a:p>
        </p:txBody>
      </p:sp>
      <p:sp>
        <p:nvSpPr>
          <p:cNvPr id="8" name="Footer Placeholder 7">
            <a:extLst>
              <a:ext uri="{FF2B5EF4-FFF2-40B4-BE49-F238E27FC236}">
                <a16:creationId xmlns:a16="http://schemas.microsoft.com/office/drawing/2014/main" id="{A472FDB2-6EA6-211A-4447-E85F21DE61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3D2F09-1B70-1DC6-4520-6439825625DB}"/>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95723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1858-5505-1405-50AF-175E49968B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7E6E29-4804-80BA-870C-5B2CD6EA112D}"/>
              </a:ext>
            </a:extLst>
          </p:cNvPr>
          <p:cNvSpPr>
            <a:spLocks noGrp="1"/>
          </p:cNvSpPr>
          <p:nvPr>
            <p:ph type="dt" sz="half" idx="10"/>
          </p:nvPr>
        </p:nvSpPr>
        <p:spPr/>
        <p:txBody>
          <a:bodyPr/>
          <a:lstStyle/>
          <a:p>
            <a:fld id="{600D511C-31D7-49CF-990D-CA4F5DC52C91}" type="datetime1">
              <a:rPr lang="en-IN" smtClean="0"/>
              <a:t>27-05-2024</a:t>
            </a:fld>
            <a:endParaRPr lang="en-IN"/>
          </a:p>
        </p:txBody>
      </p:sp>
      <p:sp>
        <p:nvSpPr>
          <p:cNvPr id="4" name="Footer Placeholder 3">
            <a:extLst>
              <a:ext uri="{FF2B5EF4-FFF2-40B4-BE49-F238E27FC236}">
                <a16:creationId xmlns:a16="http://schemas.microsoft.com/office/drawing/2014/main" id="{66330EF9-94A0-37A9-21B3-4EF4C71F11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97DCAC-8F25-EADB-0501-DE2C57E3AD44}"/>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210612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65BDFA-165D-A55E-78D9-8FB9D42A6EE1}"/>
              </a:ext>
            </a:extLst>
          </p:cNvPr>
          <p:cNvSpPr>
            <a:spLocks noGrp="1"/>
          </p:cNvSpPr>
          <p:nvPr>
            <p:ph type="dt" sz="half" idx="10"/>
          </p:nvPr>
        </p:nvSpPr>
        <p:spPr/>
        <p:txBody>
          <a:bodyPr/>
          <a:lstStyle/>
          <a:p>
            <a:fld id="{94F081A4-BA80-4B13-BA68-781405415823}" type="datetime1">
              <a:rPr lang="en-IN" smtClean="0"/>
              <a:t>27-05-2024</a:t>
            </a:fld>
            <a:endParaRPr lang="en-IN"/>
          </a:p>
        </p:txBody>
      </p:sp>
      <p:sp>
        <p:nvSpPr>
          <p:cNvPr id="3" name="Footer Placeholder 2">
            <a:extLst>
              <a:ext uri="{FF2B5EF4-FFF2-40B4-BE49-F238E27FC236}">
                <a16:creationId xmlns:a16="http://schemas.microsoft.com/office/drawing/2014/main" id="{82940D55-C8C3-C6AC-0962-16D8328B2B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BD2A78-D835-0456-E07C-77A7D124B2D1}"/>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232176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87577-1DF7-79C0-CDC4-AD91F2888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84595A-7108-81B8-4043-AB456115B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195D36-3A91-0868-947C-3FB608E72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2ABBC2-212A-08DF-174D-DD729A84C9C5}"/>
              </a:ext>
            </a:extLst>
          </p:cNvPr>
          <p:cNvSpPr>
            <a:spLocks noGrp="1"/>
          </p:cNvSpPr>
          <p:nvPr>
            <p:ph type="dt" sz="half" idx="10"/>
          </p:nvPr>
        </p:nvSpPr>
        <p:spPr/>
        <p:txBody>
          <a:bodyPr/>
          <a:lstStyle/>
          <a:p>
            <a:fld id="{A4013B57-F33A-4A0D-95F0-650804245C87}" type="datetime1">
              <a:rPr lang="en-IN" smtClean="0"/>
              <a:t>27-05-2024</a:t>
            </a:fld>
            <a:endParaRPr lang="en-IN"/>
          </a:p>
        </p:txBody>
      </p:sp>
      <p:sp>
        <p:nvSpPr>
          <p:cNvPr id="6" name="Footer Placeholder 5">
            <a:extLst>
              <a:ext uri="{FF2B5EF4-FFF2-40B4-BE49-F238E27FC236}">
                <a16:creationId xmlns:a16="http://schemas.microsoft.com/office/drawing/2014/main" id="{7C3D2EEE-CA8C-3C83-924D-DE71EBB692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06F1A7-DD2B-0F60-EC29-474E6B97FD8D}"/>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278340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7B39-FFAB-544C-6CCB-7F8BA3114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D83CCE-A6F4-097D-7973-FE3E1F2797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02A0EF-8E4E-58E1-1350-3E5FD848D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81840-1EE8-BEDA-EB23-0BE806414E00}"/>
              </a:ext>
            </a:extLst>
          </p:cNvPr>
          <p:cNvSpPr>
            <a:spLocks noGrp="1"/>
          </p:cNvSpPr>
          <p:nvPr>
            <p:ph type="dt" sz="half" idx="10"/>
          </p:nvPr>
        </p:nvSpPr>
        <p:spPr/>
        <p:txBody>
          <a:bodyPr/>
          <a:lstStyle/>
          <a:p>
            <a:fld id="{A913126F-B901-44E7-AEF7-D10FD633A8DD}" type="datetime1">
              <a:rPr lang="en-IN" smtClean="0"/>
              <a:t>27-05-2024</a:t>
            </a:fld>
            <a:endParaRPr lang="en-IN"/>
          </a:p>
        </p:txBody>
      </p:sp>
      <p:sp>
        <p:nvSpPr>
          <p:cNvPr id="6" name="Footer Placeholder 5">
            <a:extLst>
              <a:ext uri="{FF2B5EF4-FFF2-40B4-BE49-F238E27FC236}">
                <a16:creationId xmlns:a16="http://schemas.microsoft.com/office/drawing/2014/main" id="{9DDC1623-6390-7D3E-A840-946AEE2EC4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7DE610-0327-93B3-080F-777CD3FABA35}"/>
              </a:ext>
            </a:extLst>
          </p:cNvPr>
          <p:cNvSpPr>
            <a:spLocks noGrp="1"/>
          </p:cNvSpPr>
          <p:nvPr>
            <p:ph type="sldNum" sz="quarter" idx="12"/>
          </p:nvPr>
        </p:nvSpPr>
        <p:spPr/>
        <p:txBody>
          <a:bodyPr/>
          <a:lstStyle/>
          <a:p>
            <a:fld id="{62414546-423C-45BD-8D70-173809F69FA5}" type="slidenum">
              <a:rPr lang="en-IN" smtClean="0"/>
              <a:t>‹#›</a:t>
            </a:fld>
            <a:endParaRPr lang="en-IN"/>
          </a:p>
        </p:txBody>
      </p:sp>
    </p:spTree>
    <p:extLst>
      <p:ext uri="{BB962C8B-B14F-4D97-AF65-F5344CB8AC3E}">
        <p14:creationId xmlns:p14="http://schemas.microsoft.com/office/powerpoint/2010/main" val="3570910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9287A-3D9B-AA4C-261A-449DE2B88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269E44-CC16-404B-83DD-92F52BC08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0C33DD-45B8-C29F-D466-EA4CDCD734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20330-1D79-4453-B924-FD8E3515CEB8}" type="datetime1">
              <a:rPr lang="en-IN" smtClean="0"/>
              <a:t>27-05-2024</a:t>
            </a:fld>
            <a:endParaRPr lang="en-IN"/>
          </a:p>
        </p:txBody>
      </p:sp>
      <p:sp>
        <p:nvSpPr>
          <p:cNvPr id="5" name="Footer Placeholder 4">
            <a:extLst>
              <a:ext uri="{FF2B5EF4-FFF2-40B4-BE49-F238E27FC236}">
                <a16:creationId xmlns:a16="http://schemas.microsoft.com/office/drawing/2014/main" id="{172AED69-270D-38AA-74E6-D48B3BE9F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4BED92-5721-FC68-4CA2-9AB38F1B32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14546-423C-45BD-8D70-173809F69FA5}" type="slidenum">
              <a:rPr lang="en-IN" smtClean="0"/>
              <a:t>‹#›</a:t>
            </a:fld>
            <a:endParaRPr lang="en-IN"/>
          </a:p>
        </p:txBody>
      </p:sp>
    </p:spTree>
    <p:extLst>
      <p:ext uri="{BB962C8B-B14F-4D97-AF65-F5344CB8AC3E}">
        <p14:creationId xmlns:p14="http://schemas.microsoft.com/office/powerpoint/2010/main" val="773315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600200" y="2831245"/>
            <a:ext cx="9037320" cy="750155"/>
          </a:xfrm>
        </p:spPr>
        <p:txBody>
          <a:bodyPr>
            <a:normAutofit fontScale="90000"/>
          </a:bodyPr>
          <a:lstStyle/>
          <a:p>
            <a:r>
              <a:rPr lang="en-US" dirty="0">
                <a:latin typeface="Times New Roman" panose="02020603050405020304" pitchFamily="18" charset="0"/>
                <a:cs typeface="Times New Roman" panose="02020603050405020304" pitchFamily="18" charset="0"/>
              </a:rPr>
              <a:t>Potholes and Humps Detection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System in Real-Time</a:t>
            </a:r>
          </a:p>
        </p:txBody>
      </p:sp>
      <p:sp>
        <p:nvSpPr>
          <p:cNvPr id="3" name="Subtitle 2"/>
          <p:cNvSpPr>
            <a:spLocks noGrp="1"/>
          </p:cNvSpPr>
          <p:nvPr>
            <p:ph type="subTitle" idx="1"/>
          </p:nvPr>
        </p:nvSpPr>
        <p:spPr>
          <a:xfrm>
            <a:off x="1524000" y="1515048"/>
            <a:ext cx="8763000" cy="542352"/>
          </a:xfrm>
        </p:spPr>
        <p:txBody>
          <a:bodyPr>
            <a:normAutofit/>
          </a:bodyPr>
          <a:lstStyle/>
          <a:p>
            <a:r>
              <a:rPr lang="en-US" dirty="0">
                <a:latin typeface="Times New Roman" panose="02020603050405020304" pitchFamily="18" charset="0"/>
                <a:cs typeface="Times New Roman" panose="02020603050405020304" pitchFamily="18" charset="0"/>
              </a:rPr>
              <a:t>Project Final Phase Presentation on</a:t>
            </a:r>
          </a:p>
        </p:txBody>
      </p:sp>
      <p:pic>
        <p:nvPicPr>
          <p:cNvPr id="7" name="Picture 6"/>
          <p:cNvPicPr>
            <a:picLocks noChangeAspect="1"/>
          </p:cNvPicPr>
          <p:nvPr/>
        </p:nvPicPr>
        <p:blipFill>
          <a:blip r:embed="rId3"/>
          <a:stretch>
            <a:fillRect/>
          </a:stretch>
        </p:blipFill>
        <p:spPr>
          <a:xfrm>
            <a:off x="1905000" y="2"/>
            <a:ext cx="8382000" cy="134302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59445260"/>
              </p:ext>
            </p:extLst>
          </p:nvPr>
        </p:nvGraphicFramePr>
        <p:xfrm>
          <a:off x="1841500" y="3810000"/>
          <a:ext cx="8128000" cy="155956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b="1" dirty="0">
                          <a:latin typeface="Times New Roman" panose="02020603050405020304" pitchFamily="18" charset="0"/>
                          <a:cs typeface="Times New Roman" panose="02020603050405020304" pitchFamily="18" charset="0"/>
                        </a:rPr>
                        <a:t>Presented By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imes New Roman" panose="02020603050405020304" pitchFamily="18" charset="0"/>
                          <a:cs typeface="Times New Roman" panose="02020603050405020304" pitchFamily="18" charset="0"/>
                        </a:rPr>
                        <a:t>Under the Guidance of</a:t>
                      </a:r>
                    </a:p>
                  </a:txBody>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cs typeface="Times New Roman" panose="02020603050405020304" pitchFamily="18" charset="0"/>
                        </a:rPr>
                        <a:t>Anusha M J                 4PM20CS013</a:t>
                      </a:r>
                    </a:p>
                    <a:p>
                      <a:r>
                        <a:rPr lang="en-US" dirty="0">
                          <a:latin typeface="Times New Roman" panose="02020603050405020304" pitchFamily="18" charset="0"/>
                          <a:cs typeface="Times New Roman" panose="02020603050405020304" pitchFamily="18" charset="0"/>
                        </a:rPr>
                        <a:t>Bhoomika S P             4PM20CS023    </a:t>
                      </a:r>
                    </a:p>
                    <a:p>
                      <a:r>
                        <a:rPr lang="en-US" dirty="0">
                          <a:latin typeface="Times New Roman" panose="02020603050405020304" pitchFamily="18" charset="0"/>
                          <a:cs typeface="Times New Roman" panose="02020603050405020304" pitchFamily="18" charset="0"/>
                        </a:rPr>
                        <a:t>Bindu K H                  4PM20CS025 </a:t>
                      </a:r>
                    </a:p>
                    <a:p>
                      <a:r>
                        <a:rPr lang="en-US" dirty="0" err="1">
                          <a:latin typeface="Times New Roman" panose="02020603050405020304" pitchFamily="18" charset="0"/>
                          <a:cs typeface="Times New Roman" panose="02020603050405020304" pitchFamily="18" charset="0"/>
                        </a:rPr>
                        <a:t>Inchara</a:t>
                      </a:r>
                      <a:r>
                        <a:rPr lang="en-US" dirty="0">
                          <a:latin typeface="Times New Roman" panose="02020603050405020304" pitchFamily="18" charset="0"/>
                          <a:cs typeface="Times New Roman" panose="02020603050405020304" pitchFamily="18" charset="0"/>
                        </a:rPr>
                        <a:t> M </a:t>
                      </a:r>
                      <a:r>
                        <a:rPr lang="en-US" dirty="0" err="1">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               4PM20CS043   </a:t>
                      </a:r>
                    </a:p>
                  </a:txBody>
                  <a:tcPr/>
                </a:tc>
                <a:tc>
                  <a:txBody>
                    <a:bodyPr/>
                    <a:lstStyle/>
                    <a:p>
                      <a:r>
                        <a:rPr lang="en-US" dirty="0">
                          <a:latin typeface="Times New Roman" panose="02020603050405020304" pitchFamily="18" charset="0"/>
                          <a:cs typeface="Times New Roman" panose="02020603050405020304" pitchFamily="18" charset="0"/>
                        </a:rPr>
                        <a:t>Mr. </a:t>
                      </a:r>
                      <a:r>
                        <a:rPr lang="en-US" dirty="0" err="1">
                          <a:latin typeface="Times New Roman" panose="02020603050405020304" pitchFamily="18" charset="0"/>
                          <a:cs typeface="Times New Roman" panose="02020603050405020304" pitchFamily="18" charset="0"/>
                        </a:rPr>
                        <a:t>Shivanand</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Maradi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Assistant professor, Dept. of CS&amp;E.</a:t>
                      </a:r>
                    </a:p>
                    <a:p>
                      <a:r>
                        <a:rPr lang="en-US" dirty="0" err="1">
                          <a:latin typeface="Times New Roman" panose="02020603050405020304" pitchFamily="18" charset="0"/>
                          <a:cs typeface="Times New Roman" panose="02020603050405020304" pitchFamily="18" charset="0"/>
                        </a:rPr>
                        <a:t>PESITM,Shimoga</a:t>
                      </a:r>
                      <a:r>
                        <a:rPr lang="en-US" dirty="0">
                          <a:latin typeface="Times New Roman" panose="02020603050405020304" pitchFamily="18" charset="0"/>
                          <a:cs typeface="Times New Roman" panose="02020603050405020304" pitchFamily="18" charset="0"/>
                        </a:rPr>
                        <a:t>.</a:t>
                      </a:r>
                    </a:p>
                    <a:p>
                      <a:endParaRPr lang="en-US" dirty="0"/>
                    </a:p>
                  </a:txBody>
                  <a:tcPr/>
                </a:tc>
                <a:extLst>
                  <a:ext uri="{0D108BD9-81ED-4DB2-BD59-A6C34878D82A}">
                    <a16:rowId xmlns:a16="http://schemas.microsoft.com/office/drawing/2014/main" val="10001"/>
                  </a:ext>
                </a:extLst>
              </a:tr>
            </a:tbl>
          </a:graphicData>
        </a:graphic>
      </p:graphicFrame>
      <p:sp>
        <p:nvSpPr>
          <p:cNvPr id="4" name="Slide Number Placeholder 3">
            <a:extLst>
              <a:ext uri="{FF2B5EF4-FFF2-40B4-BE49-F238E27FC236}">
                <a16:creationId xmlns:a16="http://schemas.microsoft.com/office/drawing/2014/main" id="{0D0DACCE-7401-E5A1-335E-F7AF4B4D5506}"/>
              </a:ext>
            </a:extLst>
          </p:cNvPr>
          <p:cNvSpPr>
            <a:spLocks noGrp="1"/>
          </p:cNvSpPr>
          <p:nvPr>
            <p:ph type="sldNum" sz="quarter" idx="12"/>
          </p:nvPr>
        </p:nvSpPr>
        <p:spPr>
          <a:xfrm>
            <a:off x="11125200" y="6356350"/>
            <a:ext cx="228600" cy="365125"/>
          </a:xfrm>
        </p:spPr>
        <p:txBody>
          <a:bodyPr/>
          <a:lstStyle/>
          <a:p>
            <a:fld id="{34E34FCB-A826-492E-8942-8B40FE18FC49}" type="slidenum">
              <a:rPr lang="en-US" smtClean="0"/>
              <a:t>1</a:t>
            </a:fld>
            <a:endParaRPr lang="en-US" dirty="0"/>
          </a:p>
        </p:txBody>
      </p:sp>
    </p:spTree>
    <p:extLst>
      <p:ext uri="{BB962C8B-B14F-4D97-AF65-F5344CB8AC3E}">
        <p14:creationId xmlns:p14="http://schemas.microsoft.com/office/powerpoint/2010/main" val="394240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E95B-7955-0D10-DCBD-89B2BBBC1BBA}"/>
              </a:ext>
            </a:extLst>
          </p:cNvPr>
          <p:cNvSpPr>
            <a:spLocks noGrp="1"/>
          </p:cNvSpPr>
          <p:nvPr>
            <p:ph type="title"/>
          </p:nvPr>
        </p:nvSpPr>
        <p:spPr>
          <a:xfrm>
            <a:off x="609600" y="7434"/>
            <a:ext cx="4438880" cy="681477"/>
          </a:xfrm>
        </p:spPr>
        <p:txBody>
          <a:bodyPr>
            <a:normAutofit fontScale="90000"/>
          </a:bodyPr>
          <a:lstStyle/>
          <a:p>
            <a:r>
              <a:rPr lang="en-IN" sz="4400" dirty="0">
                <a:latin typeface="Times New Roman" panose="02020603050405020304" pitchFamily="18" charset="0"/>
                <a:cs typeface="Times New Roman" panose="02020603050405020304" pitchFamily="18" charset="0"/>
              </a:rPr>
              <a:t>Literature</a:t>
            </a:r>
            <a:r>
              <a:rPr lang="en-IN" sz="4400" spc="-150" dirty="0">
                <a:latin typeface="Times New Roman" panose="02020603050405020304" pitchFamily="18" charset="0"/>
                <a:cs typeface="Times New Roman" panose="02020603050405020304" pitchFamily="18" charset="0"/>
              </a:rPr>
              <a:t> </a:t>
            </a:r>
            <a:r>
              <a:rPr lang="en-IN" sz="4400" spc="15" dirty="0">
                <a:latin typeface="Times New Roman" panose="02020603050405020304" pitchFamily="18" charset="0"/>
                <a:cs typeface="Times New Roman" panose="02020603050405020304" pitchFamily="18" charset="0"/>
              </a:rPr>
              <a:t>Review</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22B26AF-2F0E-5A2D-8AE4-C78997F81F50}"/>
              </a:ext>
            </a:extLst>
          </p:cNvPr>
          <p:cNvSpPr>
            <a:spLocks noGrp="1"/>
          </p:cNvSpPr>
          <p:nvPr>
            <p:ph type="sldNum" sz="quarter" idx="12"/>
          </p:nvPr>
        </p:nvSpPr>
        <p:spPr/>
        <p:txBody>
          <a:bodyPr/>
          <a:lstStyle/>
          <a:p>
            <a:fld id="{34E34FCB-A826-492E-8942-8B40FE18FC49}" type="slidenum">
              <a:rPr lang="en-US" smtClean="0"/>
              <a:t>10</a:t>
            </a:fld>
            <a:endParaRPr lang="en-US"/>
          </a:p>
        </p:txBody>
      </p:sp>
      <p:pic>
        <p:nvPicPr>
          <p:cNvPr id="6" name="table">
            <a:extLst>
              <a:ext uri="{FF2B5EF4-FFF2-40B4-BE49-F238E27FC236}">
                <a16:creationId xmlns:a16="http://schemas.microsoft.com/office/drawing/2014/main" id="{B6770118-D55E-CE23-D87D-E45B2ED97742}"/>
              </a:ext>
            </a:extLst>
          </p:cNvPr>
          <p:cNvPicPr>
            <a:picLocks noChangeAspect="1"/>
          </p:cNvPicPr>
          <p:nvPr/>
        </p:nvPicPr>
        <p:blipFill>
          <a:blip r:embed="rId3"/>
          <a:stretch>
            <a:fillRect/>
          </a:stretch>
        </p:blipFill>
        <p:spPr>
          <a:xfrm>
            <a:off x="284415" y="762001"/>
            <a:ext cx="11623170" cy="5959474"/>
          </a:xfrm>
          <a:prstGeom prst="rect">
            <a:avLst/>
          </a:prstGeom>
        </p:spPr>
      </p:pic>
    </p:spTree>
    <p:extLst>
      <p:ext uri="{BB962C8B-B14F-4D97-AF65-F5344CB8AC3E}">
        <p14:creationId xmlns:p14="http://schemas.microsoft.com/office/powerpoint/2010/main" val="116189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FC500C-8BCB-4176-1573-62DE94FB039F}"/>
              </a:ext>
            </a:extLst>
          </p:cNvPr>
          <p:cNvSpPr>
            <a:spLocks noGrp="1"/>
          </p:cNvSpPr>
          <p:nvPr>
            <p:ph type="sldNum" sz="quarter" idx="12"/>
          </p:nvPr>
        </p:nvSpPr>
        <p:spPr/>
        <p:txBody>
          <a:bodyPr/>
          <a:lstStyle/>
          <a:p>
            <a:fld id="{34E34FCB-A826-492E-8942-8B40FE18FC49}" type="slidenum">
              <a:rPr lang="en-US" smtClean="0"/>
              <a:t>11</a:t>
            </a:fld>
            <a:endParaRPr lang="en-US"/>
          </a:p>
        </p:txBody>
      </p:sp>
      <p:pic>
        <p:nvPicPr>
          <p:cNvPr id="2" name="table">
            <a:extLst>
              <a:ext uri="{FF2B5EF4-FFF2-40B4-BE49-F238E27FC236}">
                <a16:creationId xmlns:a16="http://schemas.microsoft.com/office/drawing/2014/main" id="{A171CB1A-7388-7D02-DA3E-B6D29F3EF2AA}"/>
              </a:ext>
            </a:extLst>
          </p:cNvPr>
          <p:cNvPicPr>
            <a:picLocks noChangeAspect="1"/>
          </p:cNvPicPr>
          <p:nvPr/>
        </p:nvPicPr>
        <p:blipFill>
          <a:blip r:embed="rId2"/>
          <a:stretch>
            <a:fillRect/>
          </a:stretch>
        </p:blipFill>
        <p:spPr>
          <a:xfrm>
            <a:off x="311648" y="304800"/>
            <a:ext cx="11568704" cy="6490686"/>
          </a:xfrm>
          <a:prstGeom prst="rect">
            <a:avLst/>
          </a:prstGeom>
        </p:spPr>
      </p:pic>
    </p:spTree>
    <p:extLst>
      <p:ext uri="{BB962C8B-B14F-4D97-AF65-F5344CB8AC3E}">
        <p14:creationId xmlns:p14="http://schemas.microsoft.com/office/powerpoint/2010/main" val="3900819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39E6CD-2723-FE55-5F86-B6E65614EF2F}"/>
              </a:ext>
            </a:extLst>
          </p:cNvPr>
          <p:cNvSpPr>
            <a:spLocks noGrp="1"/>
          </p:cNvSpPr>
          <p:nvPr>
            <p:ph type="sldNum" sz="quarter" idx="12"/>
          </p:nvPr>
        </p:nvSpPr>
        <p:spPr/>
        <p:txBody>
          <a:bodyPr/>
          <a:lstStyle/>
          <a:p>
            <a:fld id="{34E34FCB-A826-492E-8942-8B40FE18FC49}" type="slidenum">
              <a:rPr lang="en-US" smtClean="0"/>
              <a:t>12</a:t>
            </a:fld>
            <a:endParaRPr lang="en-US"/>
          </a:p>
        </p:txBody>
      </p:sp>
      <p:pic>
        <p:nvPicPr>
          <p:cNvPr id="2" name="table">
            <a:extLst>
              <a:ext uri="{FF2B5EF4-FFF2-40B4-BE49-F238E27FC236}">
                <a16:creationId xmlns:a16="http://schemas.microsoft.com/office/drawing/2014/main" id="{54498F18-C9E7-5BE6-2CF6-87A502C1E827}"/>
              </a:ext>
            </a:extLst>
          </p:cNvPr>
          <p:cNvPicPr>
            <a:picLocks noChangeAspect="1"/>
          </p:cNvPicPr>
          <p:nvPr/>
        </p:nvPicPr>
        <p:blipFill>
          <a:blip r:embed="rId2"/>
          <a:stretch>
            <a:fillRect/>
          </a:stretch>
        </p:blipFill>
        <p:spPr>
          <a:xfrm>
            <a:off x="275689" y="228600"/>
            <a:ext cx="11640622" cy="6588414"/>
          </a:xfrm>
          <a:prstGeom prst="rect">
            <a:avLst/>
          </a:prstGeom>
        </p:spPr>
      </p:pic>
    </p:spTree>
    <p:extLst>
      <p:ext uri="{BB962C8B-B14F-4D97-AF65-F5344CB8AC3E}">
        <p14:creationId xmlns:p14="http://schemas.microsoft.com/office/powerpoint/2010/main" val="381477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ble">
            <a:extLst>
              <a:ext uri="{FF2B5EF4-FFF2-40B4-BE49-F238E27FC236}">
                <a16:creationId xmlns:a16="http://schemas.microsoft.com/office/drawing/2014/main" id="{25A5624B-2B21-CF2A-770F-E50001FF74A9}"/>
              </a:ext>
            </a:extLst>
          </p:cNvPr>
          <p:cNvPicPr>
            <a:picLocks noChangeAspect="1"/>
          </p:cNvPicPr>
          <p:nvPr/>
        </p:nvPicPr>
        <p:blipFill>
          <a:blip r:embed="rId2"/>
          <a:stretch>
            <a:fillRect/>
          </a:stretch>
        </p:blipFill>
        <p:spPr>
          <a:xfrm>
            <a:off x="151544" y="228600"/>
            <a:ext cx="11888913" cy="6553200"/>
          </a:xfrm>
          <a:prstGeom prst="rect">
            <a:avLst/>
          </a:prstGeom>
        </p:spPr>
      </p:pic>
      <p:sp>
        <p:nvSpPr>
          <p:cNvPr id="2" name="Slide Number Placeholder 1">
            <a:extLst>
              <a:ext uri="{FF2B5EF4-FFF2-40B4-BE49-F238E27FC236}">
                <a16:creationId xmlns:a16="http://schemas.microsoft.com/office/drawing/2014/main" id="{F27C413A-93E4-74A3-EDCE-25834FFEC1C8}"/>
              </a:ext>
            </a:extLst>
          </p:cNvPr>
          <p:cNvSpPr>
            <a:spLocks noGrp="1"/>
          </p:cNvSpPr>
          <p:nvPr>
            <p:ph type="sldNum" sz="quarter" idx="12"/>
          </p:nvPr>
        </p:nvSpPr>
        <p:spPr/>
        <p:txBody>
          <a:bodyPr/>
          <a:lstStyle/>
          <a:p>
            <a:fld id="{62414546-423C-45BD-8D70-173809F69FA5}" type="slidenum">
              <a:rPr lang="en-IN" smtClean="0"/>
              <a:t>13</a:t>
            </a:fld>
            <a:endParaRPr lang="en-IN"/>
          </a:p>
        </p:txBody>
      </p:sp>
    </p:spTree>
    <p:extLst>
      <p:ext uri="{BB962C8B-B14F-4D97-AF65-F5344CB8AC3E}">
        <p14:creationId xmlns:p14="http://schemas.microsoft.com/office/powerpoint/2010/main" val="82626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DBA4D64-C112-6337-4CD4-1BCE0DB32160}"/>
              </a:ext>
            </a:extLst>
          </p:cNvPr>
          <p:cNvGraphicFramePr>
            <a:graphicFrameLocks noGrp="1"/>
          </p:cNvGraphicFramePr>
          <p:nvPr/>
        </p:nvGraphicFramePr>
        <p:xfrm>
          <a:off x="214046" y="304801"/>
          <a:ext cx="11763907" cy="6486288"/>
        </p:xfrm>
        <a:graphic>
          <a:graphicData uri="http://schemas.openxmlformats.org/drawingml/2006/table">
            <a:tbl>
              <a:tblPr firstRow="1" bandRow="1">
                <a:tableStyleId>{5C22544A-7EE6-4342-B048-85BDC9FD1C3A}</a:tableStyleId>
              </a:tblPr>
              <a:tblGrid>
                <a:gridCol w="1202076">
                  <a:extLst>
                    <a:ext uri="{9D8B030D-6E8A-4147-A177-3AD203B41FA5}">
                      <a16:colId xmlns:a16="http://schemas.microsoft.com/office/drawing/2014/main" val="3799315041"/>
                    </a:ext>
                  </a:extLst>
                </a:gridCol>
                <a:gridCol w="1356189">
                  <a:extLst>
                    <a:ext uri="{9D8B030D-6E8A-4147-A177-3AD203B41FA5}">
                      <a16:colId xmlns:a16="http://schemas.microsoft.com/office/drawing/2014/main" val="3052734591"/>
                    </a:ext>
                  </a:extLst>
                </a:gridCol>
                <a:gridCol w="1284269">
                  <a:extLst>
                    <a:ext uri="{9D8B030D-6E8A-4147-A177-3AD203B41FA5}">
                      <a16:colId xmlns:a16="http://schemas.microsoft.com/office/drawing/2014/main" val="3951544723"/>
                    </a:ext>
                  </a:extLst>
                </a:gridCol>
                <a:gridCol w="2563860">
                  <a:extLst>
                    <a:ext uri="{9D8B030D-6E8A-4147-A177-3AD203B41FA5}">
                      <a16:colId xmlns:a16="http://schemas.microsoft.com/office/drawing/2014/main" val="3765457902"/>
                    </a:ext>
                  </a:extLst>
                </a:gridCol>
                <a:gridCol w="2447386">
                  <a:extLst>
                    <a:ext uri="{9D8B030D-6E8A-4147-A177-3AD203B41FA5}">
                      <a16:colId xmlns:a16="http://schemas.microsoft.com/office/drawing/2014/main" val="2425710784"/>
                    </a:ext>
                  </a:extLst>
                </a:gridCol>
                <a:gridCol w="2910127">
                  <a:extLst>
                    <a:ext uri="{9D8B030D-6E8A-4147-A177-3AD203B41FA5}">
                      <a16:colId xmlns:a16="http://schemas.microsoft.com/office/drawing/2014/main" val="89898070"/>
                    </a:ext>
                  </a:extLst>
                </a:gridCol>
              </a:tblGrid>
              <a:tr h="624051">
                <a:tc>
                  <a:txBody>
                    <a:bodyPr/>
                    <a:lstStyle/>
                    <a:p>
                      <a:r>
                        <a:rPr lang="en-IN" dirty="0">
                          <a:latin typeface="Times New Roman" panose="02020603050405020304" pitchFamily="18" charset="0"/>
                          <a:cs typeface="Times New Roman" panose="02020603050405020304" pitchFamily="18" charset="0"/>
                        </a:rPr>
                        <a:t>          Author</a:t>
                      </a:r>
                    </a:p>
                  </a:txBody>
                  <a:tcPr/>
                </a:tc>
                <a:tc>
                  <a:txBody>
                    <a:bodyPr/>
                    <a:lstStyle/>
                    <a:p>
                      <a:r>
                        <a:rPr lang="en-IN" dirty="0">
                          <a:latin typeface="Times New Roman" panose="02020603050405020304" pitchFamily="18" charset="0"/>
                          <a:cs typeface="Times New Roman" panose="02020603050405020304" pitchFamily="18" charset="0"/>
                        </a:rPr>
                        <a:t>Year of Publication</a:t>
                      </a:r>
                    </a:p>
                  </a:txBody>
                  <a:tcPr/>
                </a:tc>
                <a:tc>
                  <a:txBody>
                    <a:bodyPr/>
                    <a:lstStyle/>
                    <a:p>
                      <a:r>
                        <a:rPr lang="en-IN" dirty="0">
                          <a:latin typeface="Times New Roman" panose="02020603050405020304" pitchFamily="18" charset="0"/>
                          <a:cs typeface="Times New Roman" panose="02020603050405020304" pitchFamily="18" charset="0"/>
                        </a:rPr>
                        <a:t>     Title</a:t>
                      </a:r>
                    </a:p>
                  </a:txBody>
                  <a:tcPr/>
                </a:tc>
                <a:tc>
                  <a:txBody>
                    <a:bodyPr/>
                    <a:lstStyle/>
                    <a:p>
                      <a:r>
                        <a:rPr lang="en-IN" dirty="0">
                          <a:latin typeface="Times New Roman" panose="02020603050405020304" pitchFamily="18" charset="0"/>
                          <a:cs typeface="Times New Roman" panose="02020603050405020304" pitchFamily="18" charset="0"/>
                        </a:rPr>
                        <a:t>            Merits</a:t>
                      </a:r>
                    </a:p>
                  </a:txBody>
                  <a:tcPr/>
                </a:tc>
                <a:tc>
                  <a:txBody>
                    <a:bodyPr/>
                    <a:lstStyle/>
                    <a:p>
                      <a:r>
                        <a:rPr lang="en-IN" dirty="0">
                          <a:latin typeface="Times New Roman" panose="02020603050405020304" pitchFamily="18" charset="0"/>
                          <a:cs typeface="Times New Roman" panose="02020603050405020304" pitchFamily="18" charset="0"/>
                        </a:rPr>
                        <a:t>       Demerits</a:t>
                      </a:r>
                    </a:p>
                  </a:txBody>
                  <a:tcPr/>
                </a:tc>
                <a:tc>
                  <a:txBody>
                    <a:bodyPr/>
                    <a:lstStyle/>
                    <a:p>
                      <a:r>
                        <a:rPr lang="en-IN" sz="1600" dirty="0">
                          <a:latin typeface="Times New Roman" panose="02020603050405020304" pitchFamily="18" charset="0"/>
                          <a:cs typeface="Times New Roman" panose="02020603050405020304" pitchFamily="18" charset="0"/>
                        </a:rPr>
                        <a:t>        Findings</a:t>
                      </a:r>
                    </a:p>
                  </a:txBody>
                  <a:tcPr/>
                </a:tc>
                <a:extLst>
                  <a:ext uri="{0D108BD9-81ED-4DB2-BD59-A6C34878D82A}">
                    <a16:rowId xmlns:a16="http://schemas.microsoft.com/office/drawing/2014/main" val="3124306699"/>
                  </a:ext>
                </a:extLst>
              </a:tr>
              <a:tr h="2704221">
                <a:tc>
                  <a:txBody>
                    <a:bodyPr/>
                    <a:lstStyle/>
                    <a:p>
                      <a:r>
                        <a:rPr lang="en-IN" sz="1600" dirty="0" err="1">
                          <a:latin typeface="Times New Roman" panose="02020603050405020304" pitchFamily="18" charset="0"/>
                          <a:cs typeface="Times New Roman" panose="02020603050405020304" pitchFamily="18" charset="0"/>
                        </a:rPr>
                        <a:t>Fuzeng</a:t>
                      </a:r>
                      <a:r>
                        <a:rPr lang="en-IN" sz="1600" dirty="0">
                          <a:latin typeface="Times New Roman" panose="02020603050405020304" pitchFamily="18" charset="0"/>
                          <a:cs typeface="Times New Roman" panose="02020603050405020304" pitchFamily="18" charset="0"/>
                        </a:rPr>
                        <a:t> Zhang, Askar </a:t>
                      </a:r>
                      <a:r>
                        <a:rPr lang="en-IN" sz="1600" dirty="0" err="1">
                          <a:latin typeface="Times New Roman" panose="02020603050405020304" pitchFamily="18" charset="0"/>
                          <a:cs typeface="Times New Roman" panose="02020603050405020304" pitchFamily="18" charset="0"/>
                        </a:rPr>
                        <a:t>Hamdulla</a:t>
                      </a:r>
                      <a:r>
                        <a:rPr lang="en-IN" sz="1600" dirty="0">
                          <a:latin typeface="Times New Roman" panose="02020603050405020304" pitchFamily="18" charset="0"/>
                          <a:cs typeface="Times New Roman" panose="02020603050405020304" pitchFamily="18" charset="0"/>
                        </a:rPr>
                        <a:t>,</a:t>
                      </a:r>
                    </a:p>
                  </a:txBody>
                  <a:tcPr/>
                </a:tc>
                <a:tc>
                  <a:txBody>
                    <a:bodyPr/>
                    <a:lstStyle/>
                    <a:p>
                      <a:r>
                        <a:rPr lang="en-IN" sz="1600" dirty="0">
                          <a:latin typeface="Times New Roman" panose="02020603050405020304" pitchFamily="18" charset="0"/>
                          <a:cs typeface="Times New Roman" panose="02020603050405020304" pitchFamily="18" charset="0"/>
                        </a:rPr>
                        <a:t>2022</a:t>
                      </a:r>
                    </a:p>
                  </a:txBody>
                  <a:tcPr/>
                </a:tc>
                <a:tc>
                  <a:txBody>
                    <a:bodyPr/>
                    <a:lstStyle/>
                    <a:p>
                      <a:r>
                        <a:rPr lang="en-US" sz="1600" dirty="0">
                          <a:latin typeface="Times New Roman" panose="02020603050405020304" pitchFamily="18" charset="0"/>
                          <a:cs typeface="Times New Roman" panose="02020603050405020304" pitchFamily="18" charset="0"/>
                        </a:rPr>
                        <a:t>Research on Pothole Detection Method for Intelligent Driving Vehicle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1.Provides a detailed overview of various pothole detection methods, including vision-based, vibration-based, 3D reconstruction-based, and deep learning approaches.</a:t>
                      </a:r>
                    </a:p>
                    <a:p>
                      <a:r>
                        <a:rPr lang="en-US" sz="1600" dirty="0">
                          <a:latin typeface="Times New Roman" panose="02020603050405020304" pitchFamily="18" charset="0"/>
                          <a:cs typeface="Times New Roman" panose="02020603050405020304" pitchFamily="18" charset="0"/>
                        </a:rPr>
                        <a:t>2. Emphasizes the importance of pothole detection for assisted and autonomous driving safety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1.</a:t>
                      </a:r>
                      <a:r>
                        <a:rPr lang="en-US" sz="1600" dirty="0">
                          <a:latin typeface="Times New Roman" panose="02020603050405020304" pitchFamily="18" charset="0"/>
                          <a:cs typeface="Times New Roman" panose="02020603050405020304" pitchFamily="18" charset="0"/>
                        </a:rPr>
                        <a:t> The review mentions several deep learning models but lacks a detailed evaluation of their performance and limitations.</a:t>
                      </a:r>
                    </a:p>
                    <a:p>
                      <a:r>
                        <a:rPr lang="en-US" sz="1600" dirty="0">
                          <a:latin typeface="Times New Roman" panose="02020603050405020304" pitchFamily="18" charset="0"/>
                          <a:cs typeface="Times New Roman" panose="02020603050405020304" pitchFamily="18" charset="0"/>
                        </a:rPr>
                        <a:t>2.concrete future research directions could be further elaborated on.</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Addressing data limitations, improving detection accuracy, and mitigating external factor influences are crucial for robust and reliable pothole detection systems. Further research should focus on model optimization, sensor fusion, and real-time implementation for practical applications.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03591319"/>
                  </a:ext>
                </a:extLst>
              </a:tr>
              <a:tr h="3072528">
                <a:tc>
                  <a:txBody>
                    <a:bodyPr/>
                    <a:lstStyle/>
                    <a:p>
                      <a:r>
                        <a:rPr lang="en-IN" sz="1600" dirty="0">
                          <a:latin typeface="Times New Roman" panose="02020603050405020304" pitchFamily="18" charset="0"/>
                          <a:cs typeface="Times New Roman" panose="02020603050405020304" pitchFamily="18" charset="0"/>
                        </a:rPr>
                        <a:t>Abhishek Kumar,</a:t>
                      </a:r>
                    </a:p>
                    <a:p>
                      <a:r>
                        <a:rPr lang="en-IN" sz="1600" dirty="0">
                          <a:latin typeface="Times New Roman" panose="02020603050405020304" pitchFamily="18" charset="0"/>
                          <a:cs typeface="Times New Roman" panose="02020603050405020304" pitchFamily="18" charset="0"/>
                        </a:rPr>
                        <a:t>Chakrapani,</a:t>
                      </a:r>
                    </a:p>
                    <a:p>
                      <a:r>
                        <a:rPr lang="en-IN" sz="1600" dirty="0">
                          <a:latin typeface="Times New Roman" panose="02020603050405020304" pitchFamily="18" charset="0"/>
                          <a:cs typeface="Times New Roman" panose="02020603050405020304" pitchFamily="18" charset="0"/>
                        </a:rPr>
                        <a:t>Dhruba Jyoti Kalita and</a:t>
                      </a:r>
                    </a:p>
                    <a:p>
                      <a:r>
                        <a:rPr lang="en-IN" sz="1600" dirty="0" err="1">
                          <a:latin typeface="Times New Roman" panose="02020603050405020304" pitchFamily="18" charset="0"/>
                          <a:cs typeface="Times New Roman" panose="02020603050405020304" pitchFamily="18" charset="0"/>
                        </a:rPr>
                        <a:t>Vibhav</a:t>
                      </a:r>
                      <a:r>
                        <a:rPr lang="en-IN" sz="1600" dirty="0">
                          <a:latin typeface="Times New Roman" panose="02020603050405020304" pitchFamily="18" charset="0"/>
                          <a:cs typeface="Times New Roman" panose="02020603050405020304" pitchFamily="18" charset="0"/>
                        </a:rPr>
                        <a:t> Prakash Singh </a:t>
                      </a:r>
                    </a:p>
                  </a:txBody>
                  <a:tcPr/>
                </a:tc>
                <a:tc>
                  <a:txBody>
                    <a:bodyPr/>
                    <a:lstStyle/>
                    <a:p>
                      <a:r>
                        <a:rPr lang="en-IN" sz="1600" dirty="0">
                          <a:latin typeface="Times New Roman" panose="02020603050405020304" pitchFamily="18" charset="0"/>
                          <a:cs typeface="Times New Roman" panose="02020603050405020304" pitchFamily="18" charset="0"/>
                        </a:rPr>
                        <a:t>2023</a:t>
                      </a:r>
                    </a:p>
                  </a:txBody>
                  <a:tcPr/>
                </a:tc>
                <a:tc>
                  <a:txBody>
                    <a:bodyPr/>
                    <a:lstStyle/>
                    <a:p>
                      <a:r>
                        <a:rPr lang="en-US" sz="1600" dirty="0">
                          <a:latin typeface="Times New Roman" panose="02020603050405020304" pitchFamily="18" charset="0"/>
                          <a:cs typeface="Times New Roman" panose="02020603050405020304" pitchFamily="18" charset="0"/>
                        </a:rPr>
                        <a:t>A Modern Pothole Detection technique using Deep Learning </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 1.Utilizes Faster R-CNN Inception-V2, a powerful deep learning architecture for object detection.</a:t>
                      </a:r>
                    </a:p>
                    <a:p>
                      <a:r>
                        <a:rPr lang="en-US" sz="1600" dirty="0">
                          <a:latin typeface="Times New Roman" panose="02020603050405020304" pitchFamily="18" charset="0"/>
                          <a:cs typeface="Times New Roman" panose="02020603050405020304" pitchFamily="18" charset="0"/>
                        </a:rPr>
                        <a:t>2.Further reduces computational cost without sacrificing accuracy.</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1.Requires integration with video cameras, which might not be suitable for all vehicles or environments. 2.Deep learning models may misidentify objects, potentially leading to unnecessary warnings.</a:t>
                      </a:r>
                      <a:endParaRPr lang="en-IN" sz="1600" dirty="0">
                        <a:latin typeface="Times New Roman" panose="02020603050405020304" pitchFamily="18" charset="0"/>
                        <a:cs typeface="Times New Roman" panose="02020603050405020304" pitchFamily="18" charset="0"/>
                      </a:endParaRPr>
                    </a:p>
                  </a:txBody>
                  <a:tcPr/>
                </a:tc>
                <a:tc>
                  <a:txBody>
                    <a:bodyPr/>
                    <a:lstStyle/>
                    <a:p>
                      <a:pPr marL="76200" marR="164465">
                        <a:lnSpc>
                          <a:spcPct val="102099"/>
                        </a:lnSpc>
                        <a:spcBef>
                          <a:spcPts val="40"/>
                        </a:spcBef>
                      </a:pPr>
                      <a:r>
                        <a:rPr lang="en-US" sz="1600" spc="10" dirty="0">
                          <a:latin typeface="Times New Roman" panose="02020603050405020304" pitchFamily="18" charset="0"/>
                          <a:cs typeface="Times New Roman" panose="02020603050405020304" pitchFamily="18" charset="0"/>
                        </a:rPr>
                        <a:t>The</a:t>
                      </a:r>
                      <a:r>
                        <a:rPr lang="en-US" sz="1600" spc="-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proposed</a:t>
                      </a:r>
                      <a:r>
                        <a:rPr lang="en-US" sz="1600" spc="-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deep </a:t>
                      </a:r>
                      <a:r>
                        <a:rPr lang="en-US" sz="1600" spc="-5" dirty="0">
                          <a:latin typeface="Times New Roman" panose="02020603050405020304" pitchFamily="18" charset="0"/>
                          <a:cs typeface="Times New Roman" panose="02020603050405020304" pitchFamily="18" charset="0"/>
                        </a:rPr>
                        <a:t>learning-based</a:t>
                      </a:r>
                      <a:r>
                        <a:rPr lang="en-US" sz="1600" spc="114"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model </a:t>
                      </a:r>
                      <a:r>
                        <a:rPr lang="en-US" sz="1600" spc="-34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utilizes </a:t>
                      </a:r>
                      <a:r>
                        <a:rPr lang="en-US" sz="1600" spc="5" dirty="0">
                          <a:latin typeface="Times New Roman" panose="02020603050405020304" pitchFamily="18" charset="0"/>
                          <a:cs typeface="Times New Roman" panose="02020603050405020304" pitchFamily="18" charset="0"/>
                        </a:rPr>
                        <a:t>Transfer </a:t>
                      </a:r>
                      <a:r>
                        <a:rPr lang="en-US" sz="1600" spc="-10" dirty="0">
                          <a:latin typeface="Times New Roman" panose="02020603050405020304" pitchFamily="18" charset="0"/>
                          <a:cs typeface="Times New Roman" panose="02020603050405020304" pitchFamily="18" charset="0"/>
                        </a:rPr>
                        <a:t>Learning,</a:t>
                      </a:r>
                      <a:r>
                        <a:rPr lang="en-US" sz="1600" spc="-5"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Faster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R- </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CNN, </a:t>
                      </a:r>
                      <a:r>
                        <a:rPr lang="en-US" sz="1600" spc="10" dirty="0">
                          <a:latin typeface="Times New Roman" panose="02020603050405020304" pitchFamily="18" charset="0"/>
                          <a:cs typeface="Times New Roman" panose="02020603050405020304" pitchFamily="18" charset="0"/>
                        </a:rPr>
                        <a:t>and </a:t>
                      </a:r>
                      <a:r>
                        <a:rPr lang="en-US" sz="1600" spc="-5" dirty="0">
                          <a:latin typeface="Times New Roman" panose="02020603050405020304" pitchFamily="18" charset="0"/>
                          <a:cs typeface="Times New Roman" panose="02020603050405020304" pitchFamily="18" charset="0"/>
                        </a:rPr>
                        <a:t>Inception-V2</a:t>
                      </a:r>
                      <a:r>
                        <a:rPr lang="en-US" sz="1600" spc="35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to detect </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potholes</a:t>
                      </a:r>
                      <a:r>
                        <a:rPr lang="en-US" sz="1600" spc="8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in</a:t>
                      </a:r>
                      <a:r>
                        <a:rPr lang="en-US" sz="1600" spc="1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Indian</a:t>
                      </a:r>
                      <a:r>
                        <a:rPr lang="en-US" sz="1600" spc="9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roads,</a:t>
                      </a:r>
                      <a:r>
                        <a:rPr lang="en-US" sz="1600" spc="9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addressing</a:t>
                      </a:r>
                      <a:r>
                        <a:rPr lang="en-US" sz="1600" spc="9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challenge</a:t>
                      </a:r>
                      <a:r>
                        <a:rPr lang="en-US" sz="1600" spc="7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of</a:t>
                      </a:r>
                      <a:r>
                        <a:rPr lang="en-US" sz="1600" spc="1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poor</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construction</a:t>
                      </a:r>
                      <a:r>
                        <a:rPr lang="en-US" sz="1600" spc="140" dirty="0">
                          <a:latin typeface="Times New Roman" panose="02020603050405020304" pitchFamily="18" charset="0"/>
                          <a:cs typeface="Times New Roman" panose="02020603050405020304" pitchFamily="18" charset="0"/>
                        </a:rPr>
                        <a:t> </a:t>
                      </a:r>
                      <a:r>
                        <a:rPr lang="en-US" sz="1600" spc="-20" dirty="0">
                          <a:latin typeface="Times New Roman" panose="02020603050405020304" pitchFamily="18" charset="0"/>
                          <a:cs typeface="Times New Roman" panose="02020603050405020304" pitchFamily="18" charset="0"/>
                        </a:rPr>
                        <a:t>quality.</a:t>
                      </a:r>
                      <a:endParaRPr lang="en-US" sz="1600" dirty="0">
                        <a:latin typeface="Times New Roman" panose="02020603050405020304" pitchFamily="18" charset="0"/>
                        <a:cs typeface="Times New Roman" panose="02020603050405020304" pitchFamily="18" charset="0"/>
                      </a:endParaRPr>
                    </a:p>
                    <a:p>
                      <a:pPr marL="76200" marR="366395">
                        <a:lnSpc>
                          <a:spcPct val="102099"/>
                        </a:lnSpc>
                      </a:pPr>
                      <a:r>
                        <a:rPr lang="en-US" sz="1600" spc="10" dirty="0">
                          <a:latin typeface="Times New Roman" panose="02020603050405020304" pitchFamily="18" charset="0"/>
                          <a:cs typeface="Times New Roman" panose="02020603050405020304" pitchFamily="18" charset="0"/>
                        </a:rPr>
                        <a:t>The </a:t>
                      </a:r>
                      <a:r>
                        <a:rPr lang="en-US" sz="1600" spc="-15" dirty="0">
                          <a:latin typeface="Times New Roman" panose="02020603050405020304" pitchFamily="18" charset="0"/>
                          <a:cs typeface="Times New Roman" panose="02020603050405020304" pitchFamily="18" charset="0"/>
                        </a:rPr>
                        <a:t>system</a:t>
                      </a:r>
                      <a:r>
                        <a:rPr lang="en-US" sz="1600" spc="-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outperforms existing </a:t>
                      </a:r>
                      <a:r>
                        <a:rPr lang="en-US" sz="160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techniques,</a:t>
                      </a:r>
                      <a:r>
                        <a:rPr lang="en-US" sz="1600" spc="11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aiming</a:t>
                      </a:r>
                      <a:r>
                        <a:rPr lang="en-US" sz="1600" spc="6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to </a:t>
                      </a:r>
                      <a:r>
                        <a:rPr lang="en-US" sz="1600" spc="15" dirty="0">
                          <a:latin typeface="Times New Roman" panose="02020603050405020304" pitchFamily="18" charset="0"/>
                          <a:cs typeface="Times New Roman" panose="02020603050405020304" pitchFamily="18" charset="0"/>
                        </a:rPr>
                        <a:t>reduce</a:t>
                      </a:r>
                      <a:r>
                        <a:rPr lang="en-US" sz="1600" spc="-15"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accidents </a:t>
                      </a:r>
                      <a:r>
                        <a:rPr lang="en-US" sz="1600" spc="-345" dirty="0">
                          <a:latin typeface="Times New Roman" panose="02020603050405020304" pitchFamily="18" charset="0"/>
                          <a:cs typeface="Times New Roman" panose="02020603050405020304" pitchFamily="18" charset="0"/>
                        </a:rPr>
                        <a:t> </a:t>
                      </a:r>
                      <a:r>
                        <a:rPr lang="en-US" sz="1600" spc="10" dirty="0">
                          <a:latin typeface="Times New Roman" panose="02020603050405020304" pitchFamily="18" charset="0"/>
                          <a:cs typeface="Times New Roman" panose="02020603050405020304" pitchFamily="18" charset="0"/>
                        </a:rPr>
                        <a:t>and</a:t>
                      </a:r>
                      <a:r>
                        <a:rPr lang="en-US" sz="1600" spc="-10" dirty="0">
                          <a:latin typeface="Times New Roman" panose="02020603050405020304" pitchFamily="18" charset="0"/>
                          <a:cs typeface="Times New Roman" panose="02020603050405020304" pitchFamily="18" charset="0"/>
                        </a:rPr>
                        <a:t> </a:t>
                      </a:r>
                      <a:r>
                        <a:rPr lang="en-US" sz="1600" spc="15" dirty="0">
                          <a:latin typeface="Times New Roman" panose="02020603050405020304" pitchFamily="18" charset="0"/>
                          <a:cs typeface="Times New Roman" panose="02020603050405020304" pitchFamily="18" charset="0"/>
                        </a:rPr>
                        <a:t>enhance</a:t>
                      </a:r>
                      <a:r>
                        <a:rPr lang="en-US" sz="1600" spc="-60" dirty="0">
                          <a:latin typeface="Times New Roman" panose="02020603050405020304" pitchFamily="18" charset="0"/>
                          <a:cs typeface="Times New Roman" panose="02020603050405020304" pitchFamily="18" charset="0"/>
                        </a:rPr>
                        <a:t> </a:t>
                      </a:r>
                      <a:r>
                        <a:rPr lang="en-US" sz="1600" spc="-5" dirty="0">
                          <a:latin typeface="Times New Roman" panose="02020603050405020304" pitchFamily="18" charset="0"/>
                          <a:cs typeface="Times New Roman" panose="02020603050405020304" pitchFamily="18" charset="0"/>
                        </a:rPr>
                        <a:t>road</a:t>
                      </a:r>
                      <a:r>
                        <a:rPr lang="en-US" sz="1600" spc="40" dirty="0">
                          <a:latin typeface="Times New Roman" panose="02020603050405020304" pitchFamily="18" charset="0"/>
                          <a:cs typeface="Times New Roman" panose="02020603050405020304" pitchFamily="18" charset="0"/>
                        </a:rPr>
                        <a:t> </a:t>
                      </a:r>
                      <a:r>
                        <a:rPr lang="en-US" sz="1600" spc="-25" dirty="0">
                          <a:latin typeface="Times New Roman" panose="02020603050405020304" pitchFamily="18" charset="0"/>
                          <a:cs typeface="Times New Roman" panose="02020603050405020304" pitchFamily="18" charset="0"/>
                        </a:rPr>
                        <a:t>safety.</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15821360"/>
                  </a:ext>
                </a:extLst>
              </a:tr>
            </a:tbl>
          </a:graphicData>
        </a:graphic>
      </p:graphicFrame>
      <p:sp>
        <p:nvSpPr>
          <p:cNvPr id="2" name="Slide Number Placeholder 1">
            <a:extLst>
              <a:ext uri="{FF2B5EF4-FFF2-40B4-BE49-F238E27FC236}">
                <a16:creationId xmlns:a16="http://schemas.microsoft.com/office/drawing/2014/main" id="{A4900B00-4FCC-1539-EB26-83FD0E969775}"/>
              </a:ext>
            </a:extLst>
          </p:cNvPr>
          <p:cNvSpPr>
            <a:spLocks noGrp="1"/>
          </p:cNvSpPr>
          <p:nvPr>
            <p:ph type="sldNum" sz="quarter" idx="12"/>
          </p:nvPr>
        </p:nvSpPr>
        <p:spPr/>
        <p:txBody>
          <a:bodyPr/>
          <a:lstStyle/>
          <a:p>
            <a:fld id="{62414546-423C-45BD-8D70-173809F69FA5}" type="slidenum">
              <a:rPr lang="en-IN" smtClean="0"/>
              <a:t>14</a:t>
            </a:fld>
            <a:endParaRPr lang="en-IN"/>
          </a:p>
        </p:txBody>
      </p:sp>
    </p:spTree>
    <p:extLst>
      <p:ext uri="{BB962C8B-B14F-4D97-AF65-F5344CB8AC3E}">
        <p14:creationId xmlns:p14="http://schemas.microsoft.com/office/powerpoint/2010/main" val="90799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E0CB53-50DC-F5A5-7C25-78561F7CAB92}"/>
              </a:ext>
            </a:extLst>
          </p:cNvPr>
          <p:cNvSpPr txBox="1"/>
          <p:nvPr/>
        </p:nvSpPr>
        <p:spPr>
          <a:xfrm>
            <a:off x="685800" y="1150441"/>
            <a:ext cx="10668000" cy="3903954"/>
          </a:xfrm>
          <a:prstGeom prst="rect">
            <a:avLst/>
          </a:prstGeom>
          <a:noFill/>
        </p:spPr>
        <p:txBody>
          <a:bodyPr wrap="square">
            <a:spAutoFit/>
          </a:bodyPr>
          <a:lstStyle/>
          <a:p>
            <a:pPr algn="just">
              <a:lnSpc>
                <a:spcPct val="150000"/>
              </a:lnSpc>
            </a:pPr>
            <a:r>
              <a:rPr lang="en-US" sz="2400" dirty="0">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project represents a significant advancement in pothole detection methods, addressing key limitations identified in previous approaches. It prioritizes computational efficiency through the utilization of the YOLOv4-Tiny model, enabling deployment on diverse hardware while overcoming the processing power demands of models like Faster R-CNN. Moreover, the project implements strategies to minimize false positives and addresses privacy concerns, further enhancing the practicality and reliability of the pothole detection system. </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271A979-C4F5-2FD7-9577-67BCF0242A2F}"/>
              </a:ext>
            </a:extLst>
          </p:cNvPr>
          <p:cNvSpPr txBox="1"/>
          <p:nvPr/>
        </p:nvSpPr>
        <p:spPr>
          <a:xfrm>
            <a:off x="685800" y="75248"/>
            <a:ext cx="7956396" cy="769441"/>
          </a:xfrm>
          <a:prstGeom prst="rect">
            <a:avLst/>
          </a:prstGeom>
          <a:noFill/>
        </p:spPr>
        <p:txBody>
          <a:bodyPr wrap="square">
            <a:spAutoFit/>
          </a:bodyPr>
          <a:lstStyle/>
          <a:p>
            <a:r>
              <a:rPr lang="en-US" sz="4400" i="0" dirty="0">
                <a:solidFill>
                  <a:srgbClr val="222222"/>
                </a:solidFill>
                <a:effectLst/>
                <a:latin typeface="Times New Roman" panose="02020603050405020304" pitchFamily="18" charset="0"/>
                <a:cs typeface="Times New Roman" panose="02020603050405020304" pitchFamily="18" charset="0"/>
              </a:rPr>
              <a:t>Summary of the </a:t>
            </a:r>
            <a:r>
              <a:rPr lang="en-IN" sz="4400" i="0" dirty="0">
                <a:solidFill>
                  <a:srgbClr val="222222"/>
                </a:solidFill>
                <a:effectLst/>
                <a:latin typeface="Times New Roman" panose="02020603050405020304" pitchFamily="18" charset="0"/>
                <a:cs typeface="Times New Roman" panose="02020603050405020304" pitchFamily="18" charset="0"/>
              </a:rPr>
              <a:t>l</a:t>
            </a:r>
            <a:r>
              <a:rPr lang="en-IN" sz="4400" dirty="0">
                <a:latin typeface="Times New Roman" panose="02020603050405020304" pitchFamily="18" charset="0"/>
                <a:cs typeface="Times New Roman" panose="02020603050405020304" pitchFamily="18" charset="0"/>
              </a:rPr>
              <a:t>iterature survey</a:t>
            </a:r>
            <a:r>
              <a:rPr lang="en-IN" sz="4400" spc="-150" dirty="0">
                <a:latin typeface="Times New Roman" panose="02020603050405020304" pitchFamily="18" charset="0"/>
                <a:cs typeface="Times New Roman" panose="02020603050405020304" pitchFamily="18" charset="0"/>
              </a:rPr>
              <a:t> </a:t>
            </a:r>
            <a:r>
              <a:rPr lang="en-US" sz="4400" i="0" dirty="0">
                <a:solidFill>
                  <a:srgbClr val="222222"/>
                </a:solidFill>
                <a:effectLst/>
                <a:latin typeface="Times New Roman" panose="02020603050405020304" pitchFamily="18" charset="0"/>
                <a:cs typeface="Times New Roman" panose="02020603050405020304" pitchFamily="18" charset="0"/>
              </a:rPr>
              <a:t> </a:t>
            </a:r>
            <a:endParaRPr lang="en-IN" sz="4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E434151-B8F1-E158-4F86-4AC3588BCFE8}"/>
              </a:ext>
            </a:extLst>
          </p:cNvPr>
          <p:cNvSpPr>
            <a:spLocks noGrp="1"/>
          </p:cNvSpPr>
          <p:nvPr>
            <p:ph type="sldNum" sz="quarter" idx="12"/>
          </p:nvPr>
        </p:nvSpPr>
        <p:spPr/>
        <p:txBody>
          <a:bodyPr/>
          <a:lstStyle/>
          <a:p>
            <a:fld id="{62414546-423C-45BD-8D70-173809F69FA5}" type="slidenum">
              <a:rPr lang="en-IN" smtClean="0"/>
              <a:t>15</a:t>
            </a:fld>
            <a:endParaRPr lang="en-IN"/>
          </a:p>
        </p:txBody>
      </p:sp>
    </p:spTree>
    <p:extLst>
      <p:ext uri="{BB962C8B-B14F-4D97-AF65-F5344CB8AC3E}">
        <p14:creationId xmlns:p14="http://schemas.microsoft.com/office/powerpoint/2010/main" val="3019062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82706"/>
            <a:ext cx="2413635" cy="695325"/>
          </a:xfrm>
          <a:prstGeom prst="rect">
            <a:avLst/>
          </a:prstGeom>
        </p:spPr>
        <p:txBody>
          <a:bodyPr vert="horz" wrap="square" lIns="0" tIns="12065" rIns="0" bIns="0" rtlCol="0">
            <a:spAutoFit/>
          </a:bodyPr>
          <a:lstStyle/>
          <a:p>
            <a:pPr marL="12700">
              <a:lnSpc>
                <a:spcPct val="100000"/>
              </a:lnSpc>
              <a:spcBef>
                <a:spcPts val="95"/>
              </a:spcBef>
            </a:pPr>
            <a:r>
              <a:rPr spc="-5" dirty="0">
                <a:latin typeface="Times New Roman" panose="02020603050405020304" pitchFamily="18" charset="0"/>
                <a:cs typeface="Times New Roman" panose="02020603050405020304" pitchFamily="18" charset="0"/>
              </a:rPr>
              <a:t>Objectives</a:t>
            </a:r>
          </a:p>
        </p:txBody>
      </p:sp>
      <p:sp>
        <p:nvSpPr>
          <p:cNvPr id="3" name="object 3"/>
          <p:cNvSpPr txBox="1">
            <a:spLocks noGrp="1"/>
          </p:cNvSpPr>
          <p:nvPr>
            <p:ph type="body" idx="1"/>
          </p:nvPr>
        </p:nvSpPr>
        <p:spPr>
          <a:xfrm>
            <a:off x="609599" y="1340555"/>
            <a:ext cx="10972801" cy="5134739"/>
          </a:xfrm>
          <a:prstGeom prst="rect">
            <a:avLst/>
          </a:prstGeom>
        </p:spPr>
        <p:txBody>
          <a:bodyPr vert="horz" wrap="square" lIns="0" tIns="12700" rIns="0" bIns="0" rtlCol="0">
            <a:spAutoFit/>
          </a:bodyPr>
          <a:lstStyle/>
          <a:p>
            <a:pPr marL="342900" lvl="0" indent="-342900" algn="just">
              <a:lnSpc>
                <a:spcPct val="150000"/>
              </a:lnSpc>
              <a:spcBef>
                <a:spcPts val="5"/>
              </a:spcBef>
              <a:buFont typeface="Symbol" panose="05050102010706020507" pitchFamily="18" charset="2"/>
              <a:buChar char=""/>
              <a:tabLst>
                <a:tab pos="647700" algn="l"/>
              </a:tabLst>
            </a:pPr>
            <a:r>
              <a:rPr lang="en-US" spc="0" dirty="0">
                <a:effectLst/>
                <a:latin typeface="Times New Roman" panose="02020603050405020304" pitchFamily="18" charset="0"/>
                <a:ea typeface="Symbol" panose="05050102010706020507" pitchFamily="18" charset="2"/>
                <a:cs typeface="Symbol" panose="05050102010706020507" pitchFamily="18" charset="2"/>
              </a:rPr>
              <a:t>To</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collect</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pothole</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images,</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label</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and</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annotate</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25" dirty="0">
                <a:effectLst/>
                <a:latin typeface="Times New Roman" panose="02020603050405020304" pitchFamily="18" charset="0"/>
                <a:ea typeface="Symbol" panose="05050102010706020507" pitchFamily="18" charset="2"/>
                <a:cs typeface="Symbol" panose="05050102010706020507" pitchFamily="18" charset="2"/>
              </a:rPr>
              <a:t>it.</a:t>
            </a:r>
            <a:endParaRPr lang="en-IN" spc="0" dirty="0">
              <a:effectLst/>
              <a:latin typeface="Times New Roman" panose="02020603050405020304" pitchFamily="18" charset="0"/>
              <a:ea typeface="Symbol" panose="05050102010706020507" pitchFamily="18" charset="2"/>
              <a:cs typeface="Symbol" panose="05050102010706020507" pitchFamily="18" charset="2"/>
            </a:endParaRPr>
          </a:p>
          <a:p>
            <a:pPr marL="342900" lvl="0" indent="-342900" algn="just">
              <a:lnSpc>
                <a:spcPct val="150000"/>
              </a:lnSpc>
              <a:spcBef>
                <a:spcPts val="680"/>
              </a:spcBef>
              <a:buFont typeface="Symbol" panose="05050102010706020507" pitchFamily="18" charset="2"/>
              <a:buChar char=""/>
              <a:tabLst>
                <a:tab pos="647700" algn="l"/>
              </a:tabLst>
            </a:pPr>
            <a:r>
              <a:rPr lang="en-US" spc="0" dirty="0">
                <a:effectLst/>
                <a:latin typeface="Times New Roman" panose="02020603050405020304" pitchFamily="18" charset="0"/>
                <a:ea typeface="Symbol" panose="05050102010706020507" pitchFamily="18" charset="2"/>
                <a:cs typeface="Symbol" panose="05050102010706020507" pitchFamily="18" charset="2"/>
              </a:rPr>
              <a:t>To</a:t>
            </a:r>
            <a:r>
              <a:rPr lang="en-US" spc="-1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train,</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test and</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detect</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the</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pothole</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on </a:t>
            </a:r>
            <a:r>
              <a:rPr lang="en-US" spc="-20" dirty="0">
                <a:effectLst/>
                <a:latin typeface="Times New Roman" panose="02020603050405020304" pitchFamily="18" charset="0"/>
                <a:ea typeface="Symbol" panose="05050102010706020507" pitchFamily="18" charset="2"/>
                <a:cs typeface="Symbol" panose="05050102010706020507" pitchFamily="18" charset="2"/>
              </a:rPr>
              <a:t>road.</a:t>
            </a:r>
            <a:endParaRPr lang="en-IN" spc="0" dirty="0">
              <a:effectLst/>
              <a:latin typeface="Times New Roman" panose="02020603050405020304" pitchFamily="18" charset="0"/>
              <a:ea typeface="Symbol" panose="05050102010706020507" pitchFamily="18" charset="2"/>
              <a:cs typeface="Symbol" panose="05050102010706020507" pitchFamily="18" charset="2"/>
            </a:endParaRPr>
          </a:p>
          <a:p>
            <a:pPr marL="342900" marR="424180" lvl="0" indent="-342900" algn="just">
              <a:lnSpc>
                <a:spcPct val="150000"/>
              </a:lnSpc>
              <a:spcBef>
                <a:spcPts val="700"/>
              </a:spcBef>
              <a:spcAft>
                <a:spcPts val="0"/>
              </a:spcAft>
              <a:buFont typeface="Symbol" panose="05050102010706020507" pitchFamily="18" charset="2"/>
              <a:buChar char=""/>
              <a:tabLst>
                <a:tab pos="647700" algn="l"/>
              </a:tabLst>
            </a:pPr>
            <a:r>
              <a:rPr lang="en-US" spc="0" dirty="0">
                <a:effectLst/>
                <a:latin typeface="Times New Roman" panose="02020603050405020304" pitchFamily="18" charset="0"/>
                <a:ea typeface="Symbol" panose="05050102010706020507" pitchFamily="18" charset="2"/>
                <a:cs typeface="Symbol" panose="05050102010706020507" pitchFamily="18" charset="2"/>
              </a:rPr>
              <a:t>To</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design</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and</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develop an</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alert</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system</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for</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two-wheeler</a:t>
            </a:r>
            <a:r>
              <a:rPr lang="en-US" spc="-2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drivers</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when</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a</a:t>
            </a:r>
            <a:r>
              <a:rPr lang="en-US" spc="-1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hump</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or pothole is detected.</a:t>
            </a:r>
            <a:endParaRPr lang="en-IN" spc="0" dirty="0">
              <a:effectLst/>
              <a:latin typeface="Times New Roman" panose="02020603050405020304" pitchFamily="18" charset="0"/>
              <a:ea typeface="Symbol" panose="05050102010706020507" pitchFamily="18" charset="2"/>
              <a:cs typeface="Symbol" panose="05050102010706020507" pitchFamily="18" charset="2"/>
            </a:endParaRPr>
          </a:p>
          <a:p>
            <a:pPr marL="342900" marR="420370" lvl="0" indent="-342900" algn="just">
              <a:lnSpc>
                <a:spcPct val="150000"/>
              </a:lnSpc>
              <a:buFont typeface="Symbol" panose="05050102010706020507" pitchFamily="18" charset="2"/>
              <a:buChar char=""/>
              <a:tabLst>
                <a:tab pos="647700" algn="l"/>
              </a:tabLst>
            </a:pPr>
            <a:r>
              <a:rPr lang="en-US" spc="0" dirty="0">
                <a:effectLst/>
                <a:latin typeface="Times New Roman" panose="02020603050405020304" pitchFamily="18" charset="0"/>
                <a:ea typeface="Symbol" panose="05050102010706020507" pitchFamily="18" charset="2"/>
                <a:cs typeface="Symbol" panose="05050102010706020507" pitchFamily="18" charset="2"/>
              </a:rPr>
              <a:t>To</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store</a:t>
            </a:r>
            <a:r>
              <a:rPr lang="en-US" spc="-2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the</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pothole</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detected</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output</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video</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file</a:t>
            </a:r>
            <a:r>
              <a:rPr lang="en-US" spc="-1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in</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the</a:t>
            </a:r>
            <a:r>
              <a:rPr lang="en-US" spc="-1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result</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folder</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which will</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be useful for municipal corporation</a:t>
            </a:r>
            <a:r>
              <a:rPr lang="en-US" spc="20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department and</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smart</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city</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projects</a:t>
            </a:r>
            <a:r>
              <a:rPr lang="en-US" spc="-10"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for</a:t>
            </a:r>
            <a:r>
              <a:rPr lang="en-US" spc="-5" dirty="0">
                <a:effectLst/>
                <a:latin typeface="Times New Roman" panose="02020603050405020304" pitchFamily="18" charset="0"/>
                <a:ea typeface="Symbol" panose="05050102010706020507" pitchFamily="18" charset="2"/>
                <a:cs typeface="Symbol" panose="05050102010706020507" pitchFamily="18" charset="2"/>
              </a:rPr>
              <a:t> </a:t>
            </a:r>
            <a:r>
              <a:rPr lang="en-US" spc="0" dirty="0">
                <a:effectLst/>
                <a:latin typeface="Times New Roman" panose="02020603050405020304" pitchFamily="18" charset="0"/>
                <a:ea typeface="Symbol" panose="05050102010706020507" pitchFamily="18" charset="2"/>
                <a:cs typeface="Symbol" panose="05050102010706020507" pitchFamily="18" charset="2"/>
              </a:rPr>
              <a:t>road </a:t>
            </a:r>
            <a:r>
              <a:rPr lang="en-US" spc="-10" dirty="0">
                <a:effectLst/>
                <a:latin typeface="Times New Roman" panose="02020603050405020304" pitchFamily="18" charset="0"/>
                <a:ea typeface="Symbol" panose="05050102010706020507" pitchFamily="18" charset="2"/>
                <a:cs typeface="Symbol" panose="05050102010706020507" pitchFamily="18" charset="2"/>
              </a:rPr>
              <a:t>maintenance.</a:t>
            </a:r>
            <a:endParaRPr lang="en-IN" spc="0" dirty="0">
              <a:effectLst/>
              <a:latin typeface="Times New Roman" panose="02020603050405020304" pitchFamily="18" charset="0"/>
              <a:ea typeface="Symbol" panose="05050102010706020507" pitchFamily="18" charset="2"/>
              <a:cs typeface="Symbol" panose="05050102010706020507" pitchFamily="18" charset="2"/>
            </a:endParaRPr>
          </a:p>
          <a:p>
            <a:pPr marL="97154" marR="5080" algn="just">
              <a:spcBef>
                <a:spcPts val="100"/>
              </a:spcBef>
              <a:tabLst>
                <a:tab pos="442595" algn="l"/>
                <a:tab pos="443230" algn="l"/>
                <a:tab pos="1052195" algn="l"/>
                <a:tab pos="2033905" algn="l"/>
                <a:tab pos="2695575" algn="l"/>
                <a:tab pos="2966720" algn="l"/>
                <a:tab pos="4354195" algn="l"/>
                <a:tab pos="4747260" algn="l"/>
                <a:tab pos="5323840" algn="l"/>
                <a:tab pos="6932930" algn="l"/>
                <a:tab pos="7631430" algn="l"/>
                <a:tab pos="8512175" algn="l"/>
                <a:tab pos="9018905" algn="l"/>
                <a:tab pos="9698355" algn="l"/>
              </a:tabLst>
            </a:pPr>
            <a:endParaRPr sz="2000" spc="-5" dirty="0"/>
          </a:p>
        </p:txBody>
      </p:sp>
      <p:sp>
        <p:nvSpPr>
          <p:cNvPr id="5" name="Slide Number Placeholder 4">
            <a:extLst>
              <a:ext uri="{FF2B5EF4-FFF2-40B4-BE49-F238E27FC236}">
                <a16:creationId xmlns:a16="http://schemas.microsoft.com/office/drawing/2014/main" id="{F80F730F-8E37-57E1-AB19-8F6C430CCFA4}"/>
              </a:ext>
            </a:extLst>
          </p:cNvPr>
          <p:cNvSpPr>
            <a:spLocks noGrp="1"/>
          </p:cNvSpPr>
          <p:nvPr>
            <p:ph type="sldNum" sz="quarter" idx="7"/>
          </p:nvPr>
        </p:nvSpPr>
        <p:spPr>
          <a:xfrm>
            <a:off x="8778240" y="6377940"/>
            <a:ext cx="2804160" cy="184666"/>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N" sz="1200" smtClean="0">
                <a:latin typeface="Times New Roman" panose="02020603050405020304" pitchFamily="18" charset="0"/>
                <a:cs typeface="Times New Roman" panose="02020603050405020304" pitchFamily="18" charset="0"/>
              </a:rPr>
              <a:pPr/>
              <a:t>16</a:t>
            </a:fld>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831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715" y="152400"/>
            <a:ext cx="10369550" cy="677108"/>
          </a:xfrm>
        </p:spPr>
        <p:txBody>
          <a:bodyPr>
            <a:normAutofit fontScale="90000"/>
          </a:bodyPr>
          <a:lstStyle/>
          <a:p>
            <a:r>
              <a:rPr lang="en-US" dirty="0">
                <a:latin typeface="Times New Roman" panose="02020603050405020304" pitchFamily="18" charset="0"/>
                <a:cs typeface="Times New Roman" panose="02020603050405020304" pitchFamily="18" charset="0"/>
              </a:rPr>
              <a:t> Methodology</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15DA2DB-A4F7-AC73-0583-194543A62F61}"/>
              </a:ext>
            </a:extLst>
          </p:cNvPr>
          <p:cNvSpPr txBox="1"/>
          <p:nvPr/>
        </p:nvSpPr>
        <p:spPr>
          <a:xfrm>
            <a:off x="4816578" y="6028492"/>
            <a:ext cx="3124200" cy="390684"/>
          </a:xfrm>
          <a:prstGeom prst="rect">
            <a:avLst/>
          </a:prstGeom>
          <a:noFill/>
        </p:spPr>
        <p:txBody>
          <a:bodyPr wrap="square" rtlCol="0">
            <a:spAutoFit/>
          </a:bodyPr>
          <a:lstStyle/>
          <a:p>
            <a:pPr algn="ctr">
              <a:lnSpc>
                <a:spcPct val="115000"/>
              </a:lnSpc>
              <a:spcAft>
                <a:spcPts val="750"/>
              </a:spcAft>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Figure 1: </a:t>
            </a:r>
            <a:r>
              <a:rPr lang="en-US" b="1" spc="-1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Flow chart</a:t>
            </a:r>
            <a:r>
              <a:rPr lang="en-US" sz="1800" b="1" spc="-10" dirty="0">
                <a:effectLst/>
                <a:latin typeface="Times New Roman" panose="02020603050405020304" pitchFamily="18" charset="0"/>
                <a:ea typeface="Times New Roman" panose="02020603050405020304" pitchFamily="18" charset="0"/>
              </a:rPr>
              <a:t>  </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CAD2731-8B18-AF9D-CA5D-9EE2F8D59ECD}"/>
              </a:ext>
            </a:extLst>
          </p:cNvPr>
          <p:cNvSpPr>
            <a:spLocks noGrp="1"/>
          </p:cNvSpPr>
          <p:nvPr>
            <p:ph type="sldNum" sz="quarter" idx="7"/>
          </p:nvPr>
        </p:nvSpPr>
        <p:spPr>
          <a:xfrm>
            <a:off x="11152732" y="6466776"/>
            <a:ext cx="222403" cy="156068"/>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17</a:t>
            </a:fld>
            <a:endParaRPr lang="en-IN" dirty="0"/>
          </a:p>
        </p:txBody>
      </p:sp>
      <p:pic>
        <p:nvPicPr>
          <p:cNvPr id="4" name="Image 555">
            <a:extLst>
              <a:ext uri="{FF2B5EF4-FFF2-40B4-BE49-F238E27FC236}">
                <a16:creationId xmlns:a16="http://schemas.microsoft.com/office/drawing/2014/main" id="{87918AE5-D172-1919-647E-0EDE6A9F4AEF}"/>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3642852" y="829508"/>
            <a:ext cx="5334000" cy="4857750"/>
          </a:xfrm>
          <a:prstGeom prst="rect">
            <a:avLst/>
          </a:prstGeom>
        </p:spPr>
      </p:pic>
    </p:spTree>
    <p:extLst>
      <p:ext uri="{BB962C8B-B14F-4D97-AF65-F5344CB8AC3E}">
        <p14:creationId xmlns:p14="http://schemas.microsoft.com/office/powerpoint/2010/main" val="345827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36A126-4F1B-AA37-71CE-5ABBC9E70576}"/>
              </a:ext>
            </a:extLst>
          </p:cNvPr>
          <p:cNvSpPr txBox="1"/>
          <p:nvPr/>
        </p:nvSpPr>
        <p:spPr>
          <a:xfrm>
            <a:off x="207338" y="551869"/>
            <a:ext cx="11589774" cy="6079357"/>
          </a:xfrm>
          <a:prstGeom prst="rect">
            <a:avLst/>
          </a:prstGeom>
          <a:noFill/>
        </p:spPr>
        <p:txBody>
          <a:bodyPr wrap="square">
            <a:spAutoFit/>
          </a:bodyPr>
          <a:lstStyle/>
          <a:p>
            <a:pPr marL="190500" algn="just">
              <a:spcBef>
                <a:spcPts val="1000"/>
              </a:spcBef>
              <a:spcAft>
                <a:spcPts val="0"/>
              </a:spcAft>
            </a:pPr>
            <a:r>
              <a:rPr lang="en-US" sz="3600" b="1" dirty="0">
                <a:effectLst/>
                <a:latin typeface="Times New Roman" panose="02020603050405020304" pitchFamily="18" charset="0"/>
                <a:ea typeface="Times New Roman" panose="02020603050405020304" pitchFamily="18" charset="0"/>
              </a:rPr>
              <a:t>Procedure:</a:t>
            </a:r>
            <a:endParaRPr lang="en-US" sz="2600" b="1" spc="-10" dirty="0">
              <a:latin typeface="Times New Roman" panose="02020603050405020304" pitchFamily="18" charset="0"/>
              <a:ea typeface="Times New Roman" panose="02020603050405020304" pitchFamily="18" charset="0"/>
            </a:endParaRPr>
          </a:p>
          <a:p>
            <a:pPr marL="190500" algn="just">
              <a:spcBef>
                <a:spcPts val="1000"/>
              </a:spcBef>
              <a:spcAft>
                <a:spcPts val="0"/>
              </a:spcAft>
            </a:pPr>
            <a:endParaRPr lang="en-IN" sz="2600" dirty="0">
              <a:effectLst/>
              <a:latin typeface="Times New Roman" panose="02020603050405020304" pitchFamily="18" charset="0"/>
              <a:ea typeface="Times New Roman" panose="02020603050405020304" pitchFamily="18" charset="0"/>
            </a:endParaRPr>
          </a:p>
          <a:p>
            <a:pPr marL="190500" marR="214630" algn="just">
              <a:lnSpc>
                <a:spcPct val="150000"/>
              </a:lnSpc>
              <a:spcBef>
                <a:spcPts val="5"/>
              </a:spcBef>
              <a:spcAft>
                <a:spcPts val="0"/>
              </a:spcAft>
            </a:pPr>
            <a:r>
              <a:rPr lang="en-US" sz="2600" b="1" dirty="0">
                <a:effectLst/>
                <a:latin typeface="Times New Roman" panose="02020603050405020304" pitchFamily="18" charset="0"/>
                <a:ea typeface="Times New Roman" panose="02020603050405020304" pitchFamily="18" charset="0"/>
              </a:rPr>
              <a:t>Data Collection: </a:t>
            </a:r>
            <a:r>
              <a:rPr lang="en-US" sz="2600" dirty="0">
                <a:effectLst/>
                <a:latin typeface="Times New Roman" panose="02020603050405020304" pitchFamily="18" charset="0"/>
                <a:ea typeface="Times New Roman" panose="02020603050405020304" pitchFamily="18" charset="0"/>
              </a:rPr>
              <a:t>The project will involve collecting a large dataset of road images containing</a:t>
            </a:r>
            <a:r>
              <a:rPr lang="en-US" sz="2600" spc="-2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potholes</a:t>
            </a:r>
            <a:r>
              <a:rPr lang="en-US" sz="2600" spc="-30" dirty="0">
                <a:latin typeface="Times New Roman" panose="02020603050405020304" pitchFamily="18" charset="0"/>
                <a:ea typeface="Times New Roman" panose="02020603050405020304" pitchFamily="18" charset="0"/>
              </a:rPr>
              <a:t>.</a:t>
            </a:r>
            <a:r>
              <a:rPr lang="en-US" sz="2600" spc="-3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This</a:t>
            </a:r>
            <a:r>
              <a:rPr lang="en-US" sz="2600" spc="-2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dataset</a:t>
            </a:r>
            <a:r>
              <a:rPr lang="en-US" sz="2600" spc="-2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will</a:t>
            </a:r>
            <a:r>
              <a:rPr lang="en-US" sz="2600" spc="-2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be</a:t>
            </a:r>
            <a:r>
              <a:rPr lang="en-US" sz="2600" spc="-3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crucial</a:t>
            </a:r>
            <a:r>
              <a:rPr lang="en-US" sz="2600" spc="-3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for</a:t>
            </a:r>
            <a:r>
              <a:rPr lang="en-US" sz="2600" spc="-3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training</a:t>
            </a:r>
            <a:r>
              <a:rPr lang="en-US" sz="2600" spc="-3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the</a:t>
            </a:r>
            <a:r>
              <a:rPr lang="en-US" sz="2600" spc="-3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YOLOv4-Tiny model to effectively recognize these road imperfections.</a:t>
            </a:r>
            <a:endParaRPr lang="en-IN" sz="2600" dirty="0">
              <a:effectLst/>
              <a:latin typeface="Times New Roman" panose="02020603050405020304" pitchFamily="18" charset="0"/>
              <a:ea typeface="Times New Roman" panose="02020603050405020304" pitchFamily="18" charset="0"/>
            </a:endParaRPr>
          </a:p>
          <a:p>
            <a:pPr marL="190500" marR="214630" algn="just">
              <a:lnSpc>
                <a:spcPct val="150000"/>
              </a:lnSpc>
              <a:spcBef>
                <a:spcPts val="1000"/>
              </a:spcBef>
              <a:spcAft>
                <a:spcPts val="0"/>
              </a:spcAft>
            </a:pPr>
            <a:r>
              <a:rPr lang="en-US" sz="2600" b="1" dirty="0">
                <a:effectLst/>
                <a:latin typeface="Times New Roman" panose="02020603050405020304" pitchFamily="18" charset="0"/>
                <a:ea typeface="Times New Roman" panose="02020603050405020304" pitchFamily="18" charset="0"/>
              </a:rPr>
              <a:t>Data</a:t>
            </a:r>
            <a:r>
              <a:rPr lang="en-US" sz="2600" b="1" spc="-60" dirty="0">
                <a:effectLst/>
                <a:latin typeface="Times New Roman" panose="02020603050405020304" pitchFamily="18" charset="0"/>
                <a:ea typeface="Times New Roman" panose="02020603050405020304" pitchFamily="18" charset="0"/>
              </a:rPr>
              <a:t> </a:t>
            </a:r>
            <a:r>
              <a:rPr lang="en-US" sz="2600" b="1" dirty="0">
                <a:effectLst/>
                <a:latin typeface="Times New Roman" panose="02020603050405020304" pitchFamily="18" charset="0"/>
                <a:ea typeface="Times New Roman" panose="02020603050405020304" pitchFamily="18" charset="0"/>
              </a:rPr>
              <a:t>Annotation:</a:t>
            </a:r>
            <a:r>
              <a:rPr lang="en-US" sz="2600" b="1"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Each</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image</a:t>
            </a:r>
            <a:r>
              <a:rPr lang="en-US" sz="2600" spc="-6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in</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the</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dataset</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will</a:t>
            </a:r>
            <a:r>
              <a:rPr lang="en-US" sz="2600" spc="-5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be</a:t>
            </a:r>
            <a:r>
              <a:rPr lang="en-US" sz="2600" spc="-6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meticulously</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annotated</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with</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bounding boxes around the potholes. This annotation process tells the YOLOv4-Tiny model what features to look for when identifying these objects in future images.</a:t>
            </a:r>
          </a:p>
          <a:p>
            <a:pPr marL="190500" marR="214630" algn="just">
              <a:lnSpc>
                <a:spcPct val="150000"/>
              </a:lnSpc>
              <a:spcBef>
                <a:spcPts val="1000"/>
              </a:spcBef>
              <a:spcAft>
                <a:spcPts val="0"/>
              </a:spcAft>
            </a:pPr>
            <a:endParaRPr lang="en-IN" sz="2200"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2864E01F-CB91-01DA-8081-2A308AB03F69}"/>
              </a:ext>
            </a:extLst>
          </p:cNvPr>
          <p:cNvSpPr>
            <a:spLocks noGrp="1"/>
          </p:cNvSpPr>
          <p:nvPr>
            <p:ph type="sldNum" sz="quarter" idx="12"/>
          </p:nvPr>
        </p:nvSpPr>
        <p:spPr/>
        <p:txBody>
          <a:bodyPr/>
          <a:lstStyle/>
          <a:p>
            <a:fld id="{62414546-423C-45BD-8D70-173809F69FA5}" type="slidenum">
              <a:rPr lang="en-IN" smtClean="0"/>
              <a:t>18</a:t>
            </a:fld>
            <a:endParaRPr lang="en-IN"/>
          </a:p>
        </p:txBody>
      </p:sp>
    </p:spTree>
    <p:extLst>
      <p:ext uri="{BB962C8B-B14F-4D97-AF65-F5344CB8AC3E}">
        <p14:creationId xmlns:p14="http://schemas.microsoft.com/office/powerpoint/2010/main" val="3964143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970B01-45AC-451F-B78A-3FE9D38F875E}"/>
              </a:ext>
            </a:extLst>
          </p:cNvPr>
          <p:cNvSpPr txBox="1"/>
          <p:nvPr/>
        </p:nvSpPr>
        <p:spPr>
          <a:xfrm>
            <a:off x="354330" y="694533"/>
            <a:ext cx="11464290" cy="6146041"/>
          </a:xfrm>
          <a:prstGeom prst="rect">
            <a:avLst/>
          </a:prstGeom>
          <a:noFill/>
        </p:spPr>
        <p:txBody>
          <a:bodyPr wrap="square">
            <a:spAutoFit/>
          </a:bodyPr>
          <a:lstStyle/>
          <a:p>
            <a:pPr algn="just">
              <a:lnSpc>
                <a:spcPct val="150000"/>
              </a:lnSpc>
              <a:spcBef>
                <a:spcPts val="310"/>
              </a:spcBef>
            </a:pPr>
            <a:r>
              <a:rPr lang="en-US" sz="2600" b="1" dirty="0">
                <a:effectLst/>
                <a:latin typeface="Times New Roman" panose="02020603050405020304" pitchFamily="18" charset="0"/>
                <a:ea typeface="Times New Roman" panose="02020603050405020304" pitchFamily="18" charset="0"/>
              </a:rPr>
              <a:t>YOLOv4-Tiny Model Training: </a:t>
            </a:r>
            <a:r>
              <a:rPr lang="en-US" sz="2600" dirty="0">
                <a:effectLst/>
                <a:latin typeface="Times New Roman" panose="02020603050405020304" pitchFamily="18" charset="0"/>
                <a:ea typeface="Times New Roman" panose="02020603050405020304" pitchFamily="18" charset="0"/>
              </a:rPr>
              <a:t>The annotated dataset will be used to train the YOLOv4- Tiny model. During training, the model will learn to recognize the patterns and features that distinguish potholes from other road elements.</a:t>
            </a:r>
          </a:p>
          <a:p>
            <a:pPr algn="just">
              <a:lnSpc>
                <a:spcPct val="150000"/>
              </a:lnSpc>
              <a:spcBef>
                <a:spcPts val="310"/>
              </a:spcBef>
            </a:pPr>
            <a:endParaRPr lang="en-IN" sz="2600" dirty="0">
              <a:latin typeface="Times New Roman" panose="02020603050405020304" pitchFamily="18" charset="0"/>
              <a:ea typeface="Times New Roman" panose="02020603050405020304" pitchFamily="18" charset="0"/>
            </a:endParaRPr>
          </a:p>
          <a:p>
            <a:pPr algn="just">
              <a:lnSpc>
                <a:spcPct val="150000"/>
              </a:lnSpc>
              <a:spcBef>
                <a:spcPts val="310"/>
              </a:spcBef>
            </a:pPr>
            <a:r>
              <a:rPr lang="en-US" sz="2600" b="1" dirty="0">
                <a:effectLst/>
                <a:latin typeface="Times New Roman" panose="02020603050405020304" pitchFamily="18" charset="0"/>
                <a:ea typeface="Times New Roman" panose="02020603050405020304" pitchFamily="18" charset="0"/>
              </a:rPr>
              <a:t>Real-Time Detection: </a:t>
            </a:r>
            <a:r>
              <a:rPr lang="en-US" sz="2600" dirty="0">
                <a:effectLst/>
                <a:latin typeface="Times New Roman" panose="02020603050405020304" pitchFamily="18" charset="0"/>
                <a:ea typeface="Times New Roman" panose="02020603050405020304" pitchFamily="18" charset="0"/>
              </a:rPr>
              <a:t>Once trained, the YOLOv4-Tiny model will be integrated into a real-time system. A camera mounted on a vehicle or infrastructure will capture live video footage of the road. Each frame of the video will be fed into the YOLOv4-Tiny model, which will then analyze the image and identify any potholes or humps present.</a:t>
            </a:r>
            <a:endParaRPr lang="en-IN" sz="2600" dirty="0">
              <a:effectLst/>
              <a:latin typeface="Times New Roman" panose="02020603050405020304" pitchFamily="18" charset="0"/>
              <a:ea typeface="Times New Roman" panose="02020603050405020304" pitchFamily="18" charset="0"/>
            </a:endParaRPr>
          </a:p>
          <a:p>
            <a:pPr marL="190500" marR="215265" algn="just">
              <a:lnSpc>
                <a:spcPct val="150000"/>
              </a:lnSpc>
              <a:spcBef>
                <a:spcPts val="1000"/>
              </a:spcBef>
              <a:spcAft>
                <a:spcPts val="0"/>
              </a:spcAft>
            </a:pPr>
            <a:endParaRPr lang="en-IN" sz="2200"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01016E3D-D66B-E6BC-BD51-4463EC567901}"/>
              </a:ext>
            </a:extLst>
          </p:cNvPr>
          <p:cNvSpPr>
            <a:spLocks noGrp="1"/>
          </p:cNvSpPr>
          <p:nvPr>
            <p:ph type="sldNum" sz="quarter" idx="12"/>
          </p:nvPr>
        </p:nvSpPr>
        <p:spPr/>
        <p:txBody>
          <a:bodyPr/>
          <a:lstStyle/>
          <a:p>
            <a:fld id="{62414546-423C-45BD-8D70-173809F69FA5}" type="slidenum">
              <a:rPr lang="en-IN" smtClean="0"/>
              <a:t>19</a:t>
            </a:fld>
            <a:endParaRPr lang="en-IN"/>
          </a:p>
        </p:txBody>
      </p:sp>
    </p:spTree>
    <p:extLst>
      <p:ext uri="{BB962C8B-B14F-4D97-AF65-F5344CB8AC3E}">
        <p14:creationId xmlns:p14="http://schemas.microsoft.com/office/powerpoint/2010/main" val="3429937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652" y="-1587"/>
            <a:ext cx="4267200" cy="1006475"/>
          </a:xfrm>
        </p:spPr>
        <p:txBody>
          <a:bodyPr/>
          <a:lstStyle/>
          <a:p>
            <a:r>
              <a:rPr lang="en-US"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817652" y="1004888"/>
            <a:ext cx="10421039" cy="5513899"/>
          </a:xfrm>
        </p:spPr>
        <p:txBody>
          <a:bodyPr>
            <a:normAutofit fontScale="25000" lnSpcReduction="20000"/>
          </a:bodyPr>
          <a:lstStyle/>
          <a:p>
            <a:r>
              <a:rPr lang="en-US" sz="11200" dirty="0">
                <a:latin typeface="Times New Roman" panose="02020603050405020304" pitchFamily="18" charset="0"/>
                <a:cs typeface="Times New Roman" panose="02020603050405020304" pitchFamily="18" charset="0"/>
              </a:rPr>
              <a:t>Abstract</a:t>
            </a:r>
          </a:p>
          <a:p>
            <a:r>
              <a:rPr lang="en-US" sz="11200" dirty="0">
                <a:latin typeface="Times New Roman" panose="02020603050405020304" pitchFamily="18" charset="0"/>
                <a:cs typeface="Times New Roman" panose="02020603050405020304" pitchFamily="18" charset="0"/>
              </a:rPr>
              <a:t>Introduction</a:t>
            </a:r>
          </a:p>
          <a:p>
            <a:r>
              <a:rPr lang="en-US" sz="11200" dirty="0">
                <a:latin typeface="Times New Roman" panose="02020603050405020304" pitchFamily="18" charset="0"/>
                <a:cs typeface="Times New Roman" panose="02020603050405020304" pitchFamily="18" charset="0"/>
              </a:rPr>
              <a:t>Existing System</a:t>
            </a:r>
          </a:p>
          <a:p>
            <a:r>
              <a:rPr lang="en-US" sz="11200" dirty="0">
                <a:latin typeface="Times New Roman" panose="02020603050405020304" pitchFamily="18" charset="0"/>
                <a:cs typeface="Times New Roman" panose="02020603050405020304" pitchFamily="18" charset="0"/>
              </a:rPr>
              <a:t>Problem Statement</a:t>
            </a:r>
          </a:p>
          <a:p>
            <a:r>
              <a:rPr lang="en-US" sz="11200" dirty="0">
                <a:latin typeface="Times New Roman" panose="02020603050405020304" pitchFamily="18" charset="0"/>
                <a:cs typeface="Times New Roman" panose="02020603050405020304" pitchFamily="18" charset="0"/>
              </a:rPr>
              <a:t>Literature Review</a:t>
            </a:r>
          </a:p>
          <a:p>
            <a:r>
              <a:rPr lang="en-US" sz="11200" dirty="0">
                <a:latin typeface="Times New Roman" panose="02020603050405020304" pitchFamily="18" charset="0"/>
                <a:cs typeface="Times New Roman" panose="02020603050405020304" pitchFamily="18" charset="0"/>
              </a:rPr>
              <a:t>Objectives of the Project</a:t>
            </a:r>
          </a:p>
          <a:p>
            <a:r>
              <a:rPr lang="en-US" sz="11200" dirty="0">
                <a:latin typeface="Times New Roman" panose="02020603050405020304" pitchFamily="18" charset="0"/>
                <a:cs typeface="Times New Roman" panose="02020603050405020304" pitchFamily="18" charset="0"/>
              </a:rPr>
              <a:t>Methodology</a:t>
            </a:r>
          </a:p>
          <a:p>
            <a:r>
              <a:rPr lang="en-IN" sz="11200" dirty="0">
                <a:latin typeface="Times New Roman" panose="02020603050405020304" pitchFamily="18" charset="0"/>
                <a:cs typeface="Times New Roman" panose="02020603050405020304" pitchFamily="18" charset="0"/>
              </a:rPr>
              <a:t>System Requirements Specification</a:t>
            </a:r>
            <a:endParaRPr lang="en-US" sz="11200" dirty="0">
              <a:latin typeface="Times New Roman" panose="02020603050405020304" pitchFamily="18" charset="0"/>
              <a:cs typeface="Times New Roman" panose="02020603050405020304" pitchFamily="18" charset="0"/>
            </a:endParaRPr>
          </a:p>
          <a:p>
            <a:r>
              <a:rPr lang="en-US" sz="11200" dirty="0">
                <a:latin typeface="Times New Roman" panose="02020603050405020304" pitchFamily="18" charset="0"/>
                <a:cs typeface="Times New Roman" panose="02020603050405020304" pitchFamily="18" charset="0"/>
              </a:rPr>
              <a:t>System Design and Implementation</a:t>
            </a:r>
          </a:p>
          <a:p>
            <a:r>
              <a:rPr lang="en-US" sz="11200" dirty="0">
                <a:latin typeface="Times New Roman" panose="02020603050405020304" pitchFamily="18" charset="0"/>
                <a:cs typeface="Times New Roman" panose="02020603050405020304" pitchFamily="18" charset="0"/>
              </a:rPr>
              <a:t>Results and discussion</a:t>
            </a:r>
          </a:p>
          <a:p>
            <a:r>
              <a:rPr lang="en-US" sz="11200" dirty="0">
                <a:latin typeface="Times New Roman" panose="02020603050405020304" pitchFamily="18" charset="0"/>
                <a:cs typeface="Times New Roman" panose="02020603050405020304" pitchFamily="18" charset="0"/>
              </a:rPr>
              <a:t>Publication Details</a:t>
            </a:r>
          </a:p>
          <a:p>
            <a:r>
              <a:rPr lang="en-US" sz="11200" dirty="0">
                <a:latin typeface="Times New Roman" panose="02020603050405020304" pitchFamily="18" charset="0"/>
                <a:cs typeface="Times New Roman" panose="02020603050405020304" pitchFamily="18" charset="0"/>
              </a:rPr>
              <a:t>Conclusion and future scope</a:t>
            </a:r>
          </a:p>
          <a:p>
            <a:r>
              <a:rPr lang="en-US" sz="11200" dirty="0">
                <a:latin typeface="Times New Roman" panose="02020603050405020304" pitchFamily="18" charset="0"/>
                <a:cs typeface="Times New Roman" panose="02020603050405020304" pitchFamily="18" charset="0"/>
              </a:rPr>
              <a:t>References</a:t>
            </a:r>
          </a:p>
          <a:p>
            <a:pPr marL="0" indent="0">
              <a:buNone/>
            </a:pPr>
            <a:endParaRPr lang="en-US" b="1" dirty="0"/>
          </a:p>
          <a:p>
            <a:endParaRPr lang="en-US" b="1" dirty="0"/>
          </a:p>
          <a:p>
            <a:endParaRPr lang="en-US" b="1"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0E66476-E1F5-354D-DDB7-9765DE975BFF}"/>
              </a:ext>
            </a:extLst>
          </p:cNvPr>
          <p:cNvSpPr>
            <a:spLocks noGrp="1"/>
          </p:cNvSpPr>
          <p:nvPr>
            <p:ph type="sldNum" sz="quarter" idx="12"/>
          </p:nvPr>
        </p:nvSpPr>
        <p:spPr/>
        <p:txBody>
          <a:bodyPr/>
          <a:lstStyle/>
          <a:p>
            <a:fld id="{34E34FCB-A826-492E-8942-8B40FE18FC49}" type="slidenum">
              <a:rPr lang="en-US" smtClean="0"/>
              <a:t>2</a:t>
            </a:fld>
            <a:endParaRPr lang="en-US"/>
          </a:p>
        </p:txBody>
      </p:sp>
    </p:spTree>
    <p:extLst>
      <p:ext uri="{BB962C8B-B14F-4D97-AF65-F5344CB8AC3E}">
        <p14:creationId xmlns:p14="http://schemas.microsoft.com/office/powerpoint/2010/main" val="56680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8B273-9339-4674-2F32-B44D8D2A9158}"/>
              </a:ext>
            </a:extLst>
          </p:cNvPr>
          <p:cNvSpPr>
            <a:spLocks noGrp="1"/>
          </p:cNvSpPr>
          <p:nvPr>
            <p:ph idx="1"/>
          </p:nvPr>
        </p:nvSpPr>
        <p:spPr>
          <a:xfrm>
            <a:off x="678180" y="1253331"/>
            <a:ext cx="10900410" cy="4351338"/>
          </a:xfrm>
        </p:spPr>
        <p:txBody>
          <a:bodyPr>
            <a:normAutofit/>
          </a:bodyPr>
          <a:lstStyle/>
          <a:p>
            <a:pPr algn="just">
              <a:lnSpc>
                <a:spcPct val="150000"/>
              </a:lnSpc>
            </a:pPr>
            <a:r>
              <a:rPr lang="en-US" sz="2600" b="1" dirty="0">
                <a:latin typeface="Times New Roman" panose="02020603050405020304" pitchFamily="18" charset="0"/>
                <a:cs typeface="Times New Roman" panose="02020603050405020304" pitchFamily="18" charset="0"/>
              </a:rPr>
              <a:t>Output and Applications: </a:t>
            </a:r>
            <a:r>
              <a:rPr lang="en-US" sz="2600" dirty="0">
                <a:latin typeface="Times New Roman" panose="02020603050405020304" pitchFamily="18" charset="0"/>
                <a:cs typeface="Times New Roman" panose="02020603050405020304" pitchFamily="18" charset="0"/>
              </a:rPr>
              <a:t>The system will output real-time information about the detected potholes. This information could include timestamps and accuracy of detection. This data can be used for smart city projects and municipal corporation.</a:t>
            </a:r>
            <a:endParaRPr lang="en-IN" sz="26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DBD898-5663-9B9A-9CEC-E658DDF11EDE}"/>
              </a:ext>
            </a:extLst>
          </p:cNvPr>
          <p:cNvSpPr>
            <a:spLocks noGrp="1"/>
          </p:cNvSpPr>
          <p:nvPr>
            <p:ph type="sldNum" sz="quarter" idx="12"/>
          </p:nvPr>
        </p:nvSpPr>
        <p:spPr/>
        <p:txBody>
          <a:bodyPr/>
          <a:lstStyle/>
          <a:p>
            <a:fld id="{62414546-423C-45BD-8D70-173809F69FA5}" type="slidenum">
              <a:rPr lang="en-IN" smtClean="0"/>
              <a:t>20</a:t>
            </a:fld>
            <a:endParaRPr lang="en-IN"/>
          </a:p>
        </p:txBody>
      </p:sp>
    </p:spTree>
    <p:extLst>
      <p:ext uri="{BB962C8B-B14F-4D97-AF65-F5344CB8AC3E}">
        <p14:creationId xmlns:p14="http://schemas.microsoft.com/office/powerpoint/2010/main" val="4257862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1BC2B-A250-FD4D-A25A-B27F5DF8F0C2}"/>
              </a:ext>
            </a:extLst>
          </p:cNvPr>
          <p:cNvSpPr>
            <a:spLocks noGrp="1"/>
          </p:cNvSpPr>
          <p:nvPr>
            <p:ph idx="1"/>
          </p:nvPr>
        </p:nvSpPr>
        <p:spPr>
          <a:xfrm>
            <a:off x="838200" y="452284"/>
            <a:ext cx="10515600" cy="5724679"/>
          </a:xfrm>
        </p:spPr>
        <p:txBody>
          <a:bodyPr>
            <a:normAutofit fontScale="70000" lnSpcReduction="20000"/>
          </a:bodyPr>
          <a:lstStyle/>
          <a:p>
            <a:pPr marL="0" indent="0">
              <a:buNone/>
            </a:pPr>
            <a:r>
              <a:rPr lang="en-IN" sz="4600" b="1" dirty="0">
                <a:latin typeface="Times New Roman" panose="02020603050405020304" pitchFamily="18" charset="0"/>
                <a:cs typeface="Times New Roman" panose="02020603050405020304" pitchFamily="18" charset="0"/>
              </a:rPr>
              <a:t>System Requirements Specification</a:t>
            </a:r>
          </a:p>
          <a:p>
            <a:pPr marL="0" indent="0" algn="just">
              <a:lnSpc>
                <a:spcPct val="150000"/>
              </a:lnSpc>
              <a:buNone/>
            </a:pPr>
            <a:r>
              <a:rPr lang="en-IN" sz="4600" dirty="0">
                <a:latin typeface="Times New Roman" panose="02020603050405020304" pitchFamily="18" charset="0"/>
                <a:cs typeface="Times New Roman" panose="02020603050405020304" pitchFamily="18" charset="0"/>
              </a:rPr>
              <a:t>Hardware Requirements</a:t>
            </a:r>
            <a:r>
              <a:rPr lang="en-IN" sz="4000" dirty="0">
                <a:latin typeface="Times New Roman" panose="02020603050405020304" pitchFamily="18" charset="0"/>
                <a:cs typeface="Times New Roman" panose="02020603050405020304" pitchFamily="18" charset="0"/>
              </a:rPr>
              <a:t>:</a:t>
            </a:r>
          </a:p>
          <a:p>
            <a:pPr algn="just">
              <a:lnSpc>
                <a:spcPct val="150000"/>
              </a:lnSpc>
            </a:pPr>
            <a:r>
              <a:rPr lang="en-IN" sz="3600" dirty="0">
                <a:latin typeface="Times New Roman" panose="02020603050405020304" pitchFamily="18" charset="0"/>
                <a:cs typeface="Times New Roman" panose="02020603050405020304" pitchFamily="18" charset="0"/>
              </a:rPr>
              <a:t> Webcam</a:t>
            </a:r>
          </a:p>
          <a:p>
            <a:pPr algn="just">
              <a:lnSpc>
                <a:spcPct val="150000"/>
              </a:lnSpc>
            </a:pPr>
            <a:r>
              <a:rPr lang="en-US" sz="3600" dirty="0">
                <a:latin typeface="Times New Roman" panose="02020603050405020304" pitchFamily="18" charset="0"/>
                <a:cs typeface="Times New Roman" panose="02020603050405020304" pitchFamily="18" charset="0"/>
              </a:rPr>
              <a:t>HC-SR04 Ultrasonic Sensor: Sensor measuring distance using sound waves, essential for detecting road humps without physical contact.</a:t>
            </a:r>
          </a:p>
          <a:p>
            <a:pPr algn="just">
              <a:lnSpc>
                <a:spcPct val="150000"/>
              </a:lnSpc>
            </a:pPr>
            <a:r>
              <a:rPr lang="en-US" sz="3600" dirty="0">
                <a:latin typeface="Times New Roman" panose="02020603050405020304" pitchFamily="18" charset="0"/>
                <a:cs typeface="Times New Roman" panose="02020603050405020304" pitchFamily="18" charset="0"/>
              </a:rPr>
              <a:t>Buzzer: Audio signaling device emitting beeps for real-time alerts upon hump detection.</a:t>
            </a:r>
            <a:endParaRPr lang="en-IN" sz="3600" dirty="0">
              <a:latin typeface="Times New Roman" panose="02020603050405020304" pitchFamily="18" charset="0"/>
              <a:cs typeface="Times New Roman" panose="02020603050405020304" pitchFamily="18" charset="0"/>
            </a:endParaRPr>
          </a:p>
          <a:p>
            <a:pPr algn="just">
              <a:lnSpc>
                <a:spcPct val="150000"/>
              </a:lnSpc>
            </a:pPr>
            <a:r>
              <a:rPr lang="en-IN" sz="3600" dirty="0">
                <a:latin typeface="Times New Roman" panose="02020603050405020304" pitchFamily="18" charset="0"/>
                <a:cs typeface="Times New Roman" panose="02020603050405020304" pitchFamily="18" charset="0"/>
              </a:rPr>
              <a:t>Arduino UNO: Microcontroller board with ATmega328P, 14 digital I/O pins, 6 </a:t>
            </a:r>
            <a:r>
              <a:rPr lang="en-IN" sz="3600" dirty="0" err="1">
                <a:latin typeface="Times New Roman" panose="02020603050405020304" pitchFamily="18" charset="0"/>
                <a:cs typeface="Times New Roman" panose="02020603050405020304" pitchFamily="18" charset="0"/>
              </a:rPr>
              <a:t>analog</a:t>
            </a:r>
            <a:r>
              <a:rPr lang="en-IN" sz="3600" dirty="0">
                <a:latin typeface="Times New Roman" panose="02020603050405020304" pitchFamily="18" charset="0"/>
                <a:cs typeface="Times New Roman" panose="02020603050405020304" pitchFamily="18" charset="0"/>
              </a:rPr>
              <a:t> inputs, used for interfacing sensors and controlling buzzer alerts.</a:t>
            </a:r>
          </a:p>
          <a:p>
            <a:pPr marL="0" indent="0">
              <a:buNone/>
            </a:pPr>
            <a:endParaRPr lang="en-IN" sz="3600" b="1" dirty="0"/>
          </a:p>
        </p:txBody>
      </p:sp>
      <p:sp>
        <p:nvSpPr>
          <p:cNvPr id="4" name="Slide Number Placeholder 3">
            <a:extLst>
              <a:ext uri="{FF2B5EF4-FFF2-40B4-BE49-F238E27FC236}">
                <a16:creationId xmlns:a16="http://schemas.microsoft.com/office/drawing/2014/main" id="{1B544E9F-BEB4-2A10-6E42-90394F125390}"/>
              </a:ext>
            </a:extLst>
          </p:cNvPr>
          <p:cNvSpPr>
            <a:spLocks noGrp="1"/>
          </p:cNvSpPr>
          <p:nvPr>
            <p:ph type="sldNum" sz="quarter" idx="12"/>
          </p:nvPr>
        </p:nvSpPr>
        <p:spPr/>
        <p:txBody>
          <a:bodyPr/>
          <a:lstStyle/>
          <a:p>
            <a:fld id="{62414546-423C-45BD-8D70-173809F69FA5}" type="slidenum">
              <a:rPr lang="en-IN" smtClean="0"/>
              <a:t>21</a:t>
            </a:fld>
            <a:endParaRPr lang="en-IN"/>
          </a:p>
        </p:txBody>
      </p:sp>
    </p:spTree>
    <p:extLst>
      <p:ext uri="{BB962C8B-B14F-4D97-AF65-F5344CB8AC3E}">
        <p14:creationId xmlns:p14="http://schemas.microsoft.com/office/powerpoint/2010/main" val="4143146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745C54-99CE-4B9F-3FED-9CCEF8BD56AD}"/>
              </a:ext>
            </a:extLst>
          </p:cNvPr>
          <p:cNvSpPr>
            <a:spLocks noGrp="1"/>
          </p:cNvSpPr>
          <p:nvPr>
            <p:ph idx="1"/>
          </p:nvPr>
        </p:nvSpPr>
        <p:spPr>
          <a:xfrm>
            <a:off x="838200" y="619432"/>
            <a:ext cx="10515600" cy="5557531"/>
          </a:xfrm>
        </p:spPr>
        <p:txBody>
          <a:bodyPr>
            <a:normAutofit/>
          </a:bodyPr>
          <a:lstStyle/>
          <a:p>
            <a:pPr marL="0" indent="0" algn="just">
              <a:lnSpc>
                <a:spcPct val="150000"/>
              </a:lnSpc>
              <a:buNone/>
            </a:pPr>
            <a:r>
              <a:rPr lang="en-IN" sz="4000" dirty="0">
                <a:latin typeface="Times New Roman" panose="02020603050405020304" pitchFamily="18" charset="0"/>
                <a:cs typeface="Times New Roman" panose="02020603050405020304" pitchFamily="18" charset="0"/>
              </a:rPr>
              <a:t>Software Requirements:</a:t>
            </a:r>
          </a:p>
          <a:p>
            <a:pPr algn="just">
              <a:lnSpc>
                <a:spcPct val="150000"/>
              </a:lnSpc>
            </a:pPr>
            <a:r>
              <a:rPr lang="en-IN" dirty="0">
                <a:latin typeface="Times New Roman" panose="02020603050405020304" pitchFamily="18" charset="0"/>
                <a:cs typeface="Times New Roman" panose="02020603050405020304" pitchFamily="18" charset="0"/>
              </a:rPr>
              <a:t>Programming Languages:</a:t>
            </a:r>
          </a:p>
          <a:p>
            <a:pPr lvl="1" algn="just">
              <a:lnSpc>
                <a:spcPct val="150000"/>
              </a:lnSpc>
            </a:pPr>
            <a:r>
              <a:rPr lang="en-IN" dirty="0">
                <a:latin typeface="Times New Roman" panose="02020603050405020304" pitchFamily="18" charset="0"/>
                <a:cs typeface="Times New Roman" panose="02020603050405020304" pitchFamily="18" charset="0"/>
              </a:rPr>
              <a:t>Python</a:t>
            </a:r>
          </a:p>
          <a:p>
            <a:pPr lvl="1" algn="just">
              <a:lnSpc>
                <a:spcPct val="150000"/>
              </a:lnSpc>
            </a:pPr>
            <a:r>
              <a:rPr lang="en-IN" dirty="0">
                <a:latin typeface="Times New Roman" panose="02020603050405020304" pitchFamily="18" charset="0"/>
                <a:cs typeface="Times New Roman" panose="02020603050405020304" pitchFamily="18" charset="0"/>
              </a:rPr>
              <a:t> C++</a:t>
            </a:r>
          </a:p>
          <a:p>
            <a:pPr algn="just">
              <a:lnSpc>
                <a:spcPct val="150000"/>
              </a:lnSpc>
            </a:pPr>
            <a:r>
              <a:rPr lang="en-IN" dirty="0">
                <a:latin typeface="Times New Roman" panose="02020603050405020304" pitchFamily="18" charset="0"/>
                <a:cs typeface="Times New Roman" panose="02020603050405020304" pitchFamily="18" charset="0"/>
              </a:rPr>
              <a:t>Arduino IDE: Primary development environment for programming and uploading code to the Arduino UNO, facilitating sensor interfacing and control structures.</a:t>
            </a:r>
          </a:p>
        </p:txBody>
      </p:sp>
      <p:sp>
        <p:nvSpPr>
          <p:cNvPr id="4" name="Slide Number Placeholder 3">
            <a:extLst>
              <a:ext uri="{FF2B5EF4-FFF2-40B4-BE49-F238E27FC236}">
                <a16:creationId xmlns:a16="http://schemas.microsoft.com/office/drawing/2014/main" id="{F27FC116-9A66-3923-104A-BC906FE0D69D}"/>
              </a:ext>
            </a:extLst>
          </p:cNvPr>
          <p:cNvSpPr>
            <a:spLocks noGrp="1"/>
          </p:cNvSpPr>
          <p:nvPr>
            <p:ph type="sldNum" sz="quarter" idx="12"/>
          </p:nvPr>
        </p:nvSpPr>
        <p:spPr/>
        <p:txBody>
          <a:bodyPr/>
          <a:lstStyle/>
          <a:p>
            <a:fld id="{62414546-423C-45BD-8D70-173809F69FA5}" type="slidenum">
              <a:rPr lang="en-IN" smtClean="0"/>
              <a:t>22</a:t>
            </a:fld>
            <a:endParaRPr lang="en-IN"/>
          </a:p>
        </p:txBody>
      </p:sp>
    </p:spTree>
    <p:extLst>
      <p:ext uri="{BB962C8B-B14F-4D97-AF65-F5344CB8AC3E}">
        <p14:creationId xmlns:p14="http://schemas.microsoft.com/office/powerpoint/2010/main" val="353707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2BA3-D63A-4870-74CE-BADD677A66D9}"/>
              </a:ext>
            </a:extLst>
          </p:cNvPr>
          <p:cNvSpPr>
            <a:spLocks noGrp="1"/>
          </p:cNvSpPr>
          <p:nvPr>
            <p:ph type="title"/>
          </p:nvPr>
        </p:nvSpPr>
        <p:spPr>
          <a:xfrm>
            <a:off x="838200" y="59935"/>
            <a:ext cx="10515600" cy="862641"/>
          </a:xfrm>
        </p:spPr>
        <p:txBody>
          <a:bodyPr>
            <a:noAutofit/>
          </a:bodyPr>
          <a:lstStyle/>
          <a:p>
            <a:r>
              <a:rPr lang="en-IN" sz="4000" dirty="0">
                <a:latin typeface="Times New Roman" panose="02020603050405020304" pitchFamily="18" charset="0"/>
                <a:cs typeface="Times New Roman" panose="02020603050405020304" pitchFamily="18" charset="0"/>
              </a:rPr>
              <a:t>YOLOv4 Tiny Model</a:t>
            </a:r>
          </a:p>
        </p:txBody>
      </p:sp>
      <p:sp>
        <p:nvSpPr>
          <p:cNvPr id="3" name="Content Placeholder 2">
            <a:extLst>
              <a:ext uri="{FF2B5EF4-FFF2-40B4-BE49-F238E27FC236}">
                <a16:creationId xmlns:a16="http://schemas.microsoft.com/office/drawing/2014/main" id="{310C6500-1512-F16D-1391-7F0DD10CFC97}"/>
              </a:ext>
            </a:extLst>
          </p:cNvPr>
          <p:cNvSpPr>
            <a:spLocks noGrp="1"/>
          </p:cNvSpPr>
          <p:nvPr>
            <p:ph idx="1"/>
          </p:nvPr>
        </p:nvSpPr>
        <p:spPr>
          <a:xfrm>
            <a:off x="838200" y="870819"/>
            <a:ext cx="10515600" cy="5495925"/>
          </a:xfrm>
        </p:spPr>
        <p:txBody>
          <a:bodyPr>
            <a:normAutofit lnSpcReduction="10000"/>
          </a:bodyPr>
          <a:lstStyle/>
          <a:p>
            <a:pPr marL="0" indent="0" algn="just">
              <a:lnSpc>
                <a:spcPct val="150000"/>
              </a:lnSpc>
              <a:buNone/>
            </a:pPr>
            <a:r>
              <a:rPr lang="en-US" sz="2600" dirty="0">
                <a:latin typeface="Times New Roman" panose="02020603050405020304" pitchFamily="18" charset="0"/>
                <a:cs typeface="Times New Roman" panose="02020603050405020304" pitchFamily="18" charset="0"/>
              </a:rPr>
              <a:t>Step 1: Residual Blocks </a:t>
            </a:r>
          </a:p>
          <a:p>
            <a:pPr lvl="2" algn="just">
              <a:lnSpc>
                <a:spcPct val="150000"/>
              </a:lnSpc>
            </a:pPr>
            <a:r>
              <a:rPr lang="en-US" sz="2400" dirty="0">
                <a:latin typeface="Times New Roman" panose="02020603050405020304" pitchFamily="18" charset="0"/>
                <a:cs typeface="Times New Roman" panose="02020603050405020304" pitchFamily="18" charset="0"/>
              </a:rPr>
              <a:t>Grid Division: The input image is divided into a grid of  S x S cells.</a:t>
            </a:r>
          </a:p>
          <a:p>
            <a:pPr lvl="2" algn="just">
              <a:lnSpc>
                <a:spcPct val="150000"/>
              </a:lnSpc>
            </a:pPr>
            <a:r>
              <a:rPr lang="en-US" sz="2400" dirty="0">
                <a:latin typeface="Times New Roman" panose="02020603050405020304" pitchFamily="18" charset="0"/>
                <a:cs typeface="Times New Roman" panose="02020603050405020304" pitchFamily="18" charset="0"/>
              </a:rPr>
              <a:t>Object Detection: Each grid cell is responsible for detecting objects whose center falls within it.</a:t>
            </a:r>
          </a:p>
          <a:p>
            <a:pPr marL="0" indent="0">
              <a:lnSpc>
                <a:spcPct val="160000"/>
              </a:lnSpc>
              <a:buNone/>
            </a:pPr>
            <a:r>
              <a:rPr lang="en-US" sz="2600" dirty="0">
                <a:latin typeface="Times New Roman" panose="02020603050405020304" pitchFamily="18" charset="0"/>
                <a:cs typeface="Times New Roman" panose="02020603050405020304" pitchFamily="18" charset="0"/>
              </a:rPr>
              <a:t>Step 2: Bounding Box Regression</a:t>
            </a:r>
          </a:p>
          <a:p>
            <a:pPr lvl="2">
              <a:lnSpc>
                <a:spcPct val="160000"/>
              </a:lnSpc>
            </a:pPr>
            <a:r>
              <a:rPr lang="en-US" sz="2400" dirty="0">
                <a:latin typeface="Times New Roman" panose="02020603050405020304" pitchFamily="18" charset="0"/>
                <a:cs typeface="Times New Roman" panose="02020603050405020304" pitchFamily="18" charset="0"/>
              </a:rPr>
              <a:t>Attributes: Each bounding box has a width (</a:t>
            </a:r>
            <a:r>
              <a:rPr lang="en-US" sz="2400" dirty="0" err="1">
                <a:latin typeface="Times New Roman" panose="02020603050405020304" pitchFamily="18" charset="0"/>
                <a:cs typeface="Times New Roman" panose="02020603050405020304" pitchFamily="18" charset="0"/>
              </a:rPr>
              <a:t>b</a:t>
            </a:r>
            <a:r>
              <a:rPr lang="en-US" sz="2400" baseline="-25000" dirty="0" err="1">
                <a:latin typeface="Times New Roman" panose="02020603050405020304" pitchFamily="18" charset="0"/>
                <a:cs typeface="Times New Roman" panose="02020603050405020304" pitchFamily="18" charset="0"/>
              </a:rPr>
              <a:t>w</a:t>
            </a:r>
            <a:r>
              <a:rPr lang="en-US" sz="2400" dirty="0">
                <a:latin typeface="Times New Roman" panose="02020603050405020304" pitchFamily="18" charset="0"/>
                <a:cs typeface="Times New Roman" panose="02020603050405020304" pitchFamily="18" charset="0"/>
              </a:rPr>
              <a:t>), height (</a:t>
            </a:r>
            <a:r>
              <a:rPr lang="en-US" sz="2400" dirty="0" err="1">
                <a:latin typeface="Times New Roman" panose="02020603050405020304" pitchFamily="18" charset="0"/>
                <a:cs typeface="Times New Roman" panose="02020603050405020304" pitchFamily="18" charset="0"/>
              </a:rPr>
              <a:t>b</a:t>
            </a:r>
            <a:r>
              <a:rPr lang="en-US" sz="2400" baseline="-25000" dirty="0" err="1">
                <a:latin typeface="Times New Roman" panose="02020603050405020304" pitchFamily="18" charset="0"/>
                <a:cs typeface="Times New Roman" panose="02020603050405020304" pitchFamily="18" charset="0"/>
              </a:rPr>
              <a:t>h</a:t>
            </a:r>
            <a:r>
              <a:rPr lang="en-US" sz="2400" dirty="0">
                <a:latin typeface="Times New Roman" panose="02020603050405020304" pitchFamily="18" charset="0"/>
                <a:cs typeface="Times New Roman" panose="02020603050405020304" pitchFamily="18" charset="0"/>
              </a:rPr>
              <a:t>), class (c), and center (b</a:t>
            </a:r>
            <a:r>
              <a:rPr lang="en-US" sz="2400" baseline="-25000"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b</a:t>
            </a:r>
            <a:r>
              <a:rPr lang="en-US" sz="2400" baseline="-25000"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a:t>
            </a:r>
          </a:p>
          <a:p>
            <a:pPr lvl="2">
              <a:lnSpc>
                <a:spcPct val="160000"/>
              </a:lnSpc>
            </a:pPr>
            <a:r>
              <a:rPr lang="en-US" sz="2400" dirty="0">
                <a:latin typeface="Times New Roman" panose="02020603050405020304" pitchFamily="18" charset="0"/>
                <a:cs typeface="Times New Roman" panose="02020603050405020304" pitchFamily="18" charset="0"/>
              </a:rPr>
              <a:t>Prediction: YOLO uses regression to predict these attributes along with the confidence score for each bounding box.</a:t>
            </a:r>
          </a:p>
        </p:txBody>
      </p:sp>
      <p:sp>
        <p:nvSpPr>
          <p:cNvPr id="4" name="Slide Number Placeholder 3">
            <a:extLst>
              <a:ext uri="{FF2B5EF4-FFF2-40B4-BE49-F238E27FC236}">
                <a16:creationId xmlns:a16="http://schemas.microsoft.com/office/drawing/2014/main" id="{EE565785-7747-DD16-9087-A340F2551EBA}"/>
              </a:ext>
            </a:extLst>
          </p:cNvPr>
          <p:cNvSpPr>
            <a:spLocks noGrp="1"/>
          </p:cNvSpPr>
          <p:nvPr>
            <p:ph type="sldNum" sz="quarter" idx="12"/>
          </p:nvPr>
        </p:nvSpPr>
        <p:spPr/>
        <p:txBody>
          <a:bodyPr/>
          <a:lstStyle/>
          <a:p>
            <a:fld id="{62414546-423C-45BD-8D70-173809F69FA5}" type="slidenum">
              <a:rPr lang="en-IN" smtClean="0"/>
              <a:t>23</a:t>
            </a:fld>
            <a:endParaRPr lang="en-IN"/>
          </a:p>
        </p:txBody>
      </p:sp>
    </p:spTree>
    <p:extLst>
      <p:ext uri="{BB962C8B-B14F-4D97-AF65-F5344CB8AC3E}">
        <p14:creationId xmlns:p14="http://schemas.microsoft.com/office/powerpoint/2010/main" val="3419001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9E5AB8-8F2F-8286-C150-AE965289156E}"/>
              </a:ext>
            </a:extLst>
          </p:cNvPr>
          <p:cNvPicPr>
            <a:picLocks noGrp="1" noChangeAspect="1"/>
          </p:cNvPicPr>
          <p:nvPr>
            <p:ph idx="1"/>
          </p:nvPr>
        </p:nvPicPr>
        <p:blipFill rotWithShape="1">
          <a:blip r:embed="rId2"/>
          <a:srcRect l="6401" t="25750" r="3557" b="15085"/>
          <a:stretch/>
        </p:blipFill>
        <p:spPr>
          <a:xfrm>
            <a:off x="2061556" y="3286106"/>
            <a:ext cx="5877099" cy="1604357"/>
          </a:xfrm>
          <a:prstGeom prst="rect">
            <a:avLst/>
          </a:prstGeom>
        </p:spPr>
      </p:pic>
      <p:sp>
        <p:nvSpPr>
          <p:cNvPr id="5" name="TextBox 4">
            <a:extLst>
              <a:ext uri="{FF2B5EF4-FFF2-40B4-BE49-F238E27FC236}">
                <a16:creationId xmlns:a16="http://schemas.microsoft.com/office/drawing/2014/main" id="{E13D96E2-06BD-7C8F-724C-5578B8427657}"/>
              </a:ext>
            </a:extLst>
          </p:cNvPr>
          <p:cNvSpPr txBox="1"/>
          <p:nvPr/>
        </p:nvSpPr>
        <p:spPr>
          <a:xfrm>
            <a:off x="781398" y="505327"/>
            <a:ext cx="10507286" cy="3950120"/>
          </a:xfrm>
          <a:prstGeom prst="rect">
            <a:avLst/>
          </a:prstGeom>
          <a:noFill/>
        </p:spPr>
        <p:txBody>
          <a:bodyPr wrap="square">
            <a:spAutoFit/>
          </a:bodyPr>
          <a:lstStyle/>
          <a:p>
            <a:pPr>
              <a:lnSpc>
                <a:spcPct val="150000"/>
              </a:lnSpc>
            </a:pPr>
            <a:r>
              <a:rPr lang="en-US" sz="2600" dirty="0">
                <a:latin typeface="Times New Roman" panose="02020603050405020304" pitchFamily="18" charset="0"/>
                <a:cs typeface="Times New Roman" panose="02020603050405020304" pitchFamily="18" charset="0"/>
              </a:rPr>
              <a:t>Step 3: Intersection Over Union (IOU)</a:t>
            </a:r>
          </a:p>
          <a:p>
            <a:pPr marL="1200150" lvl="2"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IOU Calculation: Measures overlap between predicted and actual bounding boxes.</a:t>
            </a:r>
          </a:p>
          <a:p>
            <a:pPr marL="1200150" lvl="2" indent="-28575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Optimization: YOLO maximizes IOU to refine predictions, ensuring accurate bounding box placement.</a:t>
            </a:r>
          </a:p>
          <a:p>
            <a:pPr marL="1200150" lvl="2" indent="-285750">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D85F492-B68C-1692-82C1-B0A71ECB80CB}"/>
              </a:ext>
            </a:extLst>
          </p:cNvPr>
          <p:cNvSpPr>
            <a:spLocks noGrp="1"/>
          </p:cNvSpPr>
          <p:nvPr>
            <p:ph type="sldNum" sz="quarter" idx="12"/>
          </p:nvPr>
        </p:nvSpPr>
        <p:spPr/>
        <p:txBody>
          <a:bodyPr/>
          <a:lstStyle/>
          <a:p>
            <a:fld id="{62414546-423C-45BD-8D70-173809F69FA5}" type="slidenum">
              <a:rPr lang="en-IN" smtClean="0"/>
              <a:t>24</a:t>
            </a:fld>
            <a:endParaRPr lang="en-IN"/>
          </a:p>
        </p:txBody>
      </p:sp>
    </p:spTree>
    <p:extLst>
      <p:ext uri="{BB962C8B-B14F-4D97-AF65-F5344CB8AC3E}">
        <p14:creationId xmlns:p14="http://schemas.microsoft.com/office/powerpoint/2010/main" val="4007792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E24E8-D203-6CA0-73A8-BE9A3A396F7B}"/>
              </a:ext>
            </a:extLst>
          </p:cNvPr>
          <p:cNvSpPr>
            <a:spLocks noGrp="1"/>
          </p:cNvSpPr>
          <p:nvPr>
            <p:ph type="title"/>
          </p:nvPr>
        </p:nvSpPr>
        <p:spPr>
          <a:xfrm>
            <a:off x="443225" y="4768645"/>
            <a:ext cx="11546461" cy="1484645"/>
          </a:xfrm>
        </p:spPr>
        <p:txBody>
          <a:bodyPr>
            <a:noAutofit/>
          </a:bodyPr>
          <a:lstStyle/>
          <a:p>
            <a:pPr>
              <a:lnSpc>
                <a:spcPct val="150000"/>
              </a:lnSpc>
            </a:pPr>
            <a:r>
              <a:rPr lang="en-IN" sz="2600" b="1"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Figure 2:</a:t>
            </a:r>
            <a:r>
              <a:rPr lang="en-IN" sz="2000" dirty="0">
                <a:latin typeface="Times New Roman" panose="02020603050405020304" pitchFamily="18" charset="0"/>
                <a:cs typeface="Times New Roman" panose="02020603050405020304" pitchFamily="18" charset="0"/>
              </a:rPr>
              <a:t> YOLOv4 working steps</a:t>
            </a:r>
            <a:br>
              <a:rPr lang="en-IN" sz="2000" dirty="0">
                <a:latin typeface="Times New Roman" panose="02020603050405020304" pitchFamily="18" charset="0"/>
                <a:cs typeface="Times New Roman" panose="02020603050405020304" pitchFamily="18" charset="0"/>
              </a:rPr>
            </a:br>
            <a:r>
              <a:rPr lang="en-IN" sz="2600" dirty="0">
                <a:latin typeface="Times New Roman" panose="02020603050405020304" pitchFamily="18" charset="0"/>
                <a:cs typeface="Times New Roman" panose="02020603050405020304" pitchFamily="18" charset="0"/>
              </a:rPr>
              <a:t>The image shows how the YOLOv4 steps are applied to produce the final detection results.</a:t>
            </a:r>
          </a:p>
        </p:txBody>
      </p:sp>
      <p:pic>
        <p:nvPicPr>
          <p:cNvPr id="2" name="Picture 1">
            <a:extLst>
              <a:ext uri="{FF2B5EF4-FFF2-40B4-BE49-F238E27FC236}">
                <a16:creationId xmlns:a16="http://schemas.microsoft.com/office/drawing/2014/main" id="{6F6E25F0-2783-5574-107F-57AEDBC373B3}"/>
              </a:ext>
            </a:extLst>
          </p:cNvPr>
          <p:cNvPicPr>
            <a:picLocks noChangeAspect="1"/>
          </p:cNvPicPr>
          <p:nvPr/>
        </p:nvPicPr>
        <p:blipFill>
          <a:blip r:embed="rId2"/>
          <a:stretch>
            <a:fillRect/>
          </a:stretch>
        </p:blipFill>
        <p:spPr>
          <a:xfrm>
            <a:off x="1066812" y="297139"/>
            <a:ext cx="9656608" cy="4572000"/>
          </a:xfrm>
          <a:prstGeom prst="rect">
            <a:avLst/>
          </a:prstGeom>
        </p:spPr>
      </p:pic>
      <p:sp>
        <p:nvSpPr>
          <p:cNvPr id="6" name="Slide Number Placeholder 5">
            <a:extLst>
              <a:ext uri="{FF2B5EF4-FFF2-40B4-BE49-F238E27FC236}">
                <a16:creationId xmlns:a16="http://schemas.microsoft.com/office/drawing/2014/main" id="{373C22AB-9F26-72F4-A649-538048B57403}"/>
              </a:ext>
            </a:extLst>
          </p:cNvPr>
          <p:cNvSpPr>
            <a:spLocks noGrp="1"/>
          </p:cNvSpPr>
          <p:nvPr>
            <p:ph type="sldNum" sz="quarter" idx="12"/>
          </p:nvPr>
        </p:nvSpPr>
        <p:spPr/>
        <p:txBody>
          <a:bodyPr/>
          <a:lstStyle/>
          <a:p>
            <a:fld id="{62414546-423C-45BD-8D70-173809F69FA5}" type="slidenum">
              <a:rPr lang="en-IN" smtClean="0"/>
              <a:t>25</a:t>
            </a:fld>
            <a:endParaRPr lang="en-IN"/>
          </a:p>
        </p:txBody>
      </p:sp>
    </p:spTree>
    <p:extLst>
      <p:ext uri="{BB962C8B-B14F-4D97-AF65-F5344CB8AC3E}">
        <p14:creationId xmlns:p14="http://schemas.microsoft.com/office/powerpoint/2010/main" val="1196905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132" y="117925"/>
            <a:ext cx="10744200" cy="677108"/>
          </a:xfrm>
        </p:spPr>
        <p:txBody>
          <a:bodyPr>
            <a:normAutofit fontScale="90000"/>
          </a:bodyPr>
          <a:lstStyle/>
          <a:p>
            <a:r>
              <a:rPr lang="en-US" dirty="0">
                <a:latin typeface="Times New Roman" panose="02020603050405020304" pitchFamily="18" charset="0"/>
                <a:cs typeface="Times New Roman" panose="02020603050405020304" pitchFamily="18" charset="0"/>
              </a:rPr>
              <a:t>System Design</a:t>
            </a:r>
            <a:endParaRPr lang="en-IN"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01E8B61-3C7D-4A11-B25A-134882565598}"/>
              </a:ext>
            </a:extLst>
          </p:cNvPr>
          <p:cNvSpPr>
            <a:spLocks noGrp="1"/>
          </p:cNvSpPr>
          <p:nvPr>
            <p:ph type="sldNum" sz="quarter" idx="7"/>
          </p:nvPr>
        </p:nvSpPr>
        <p:spPr>
          <a:xfrm>
            <a:off x="11152732" y="6466776"/>
            <a:ext cx="332131" cy="156068"/>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240"/>
              </a:lnSpc>
            </a:pPr>
            <a:fld id="{81D60167-4931-47E6-BA6A-407CBD079E47}" type="slidenum">
              <a:rPr lang="en-IN" smtClean="0"/>
              <a:pPr marL="38100">
                <a:lnSpc>
                  <a:spcPts val="1240"/>
                </a:lnSpc>
              </a:pPr>
              <a:t>26</a:t>
            </a:fld>
            <a:endParaRPr lang="en-IN" dirty="0"/>
          </a:p>
        </p:txBody>
      </p:sp>
      <p:sp>
        <p:nvSpPr>
          <p:cNvPr id="7" name="TextBox 6">
            <a:extLst>
              <a:ext uri="{FF2B5EF4-FFF2-40B4-BE49-F238E27FC236}">
                <a16:creationId xmlns:a16="http://schemas.microsoft.com/office/drawing/2014/main" id="{6E6C10BA-BA1C-B2C1-7C25-0E08937B7AFF}"/>
              </a:ext>
            </a:extLst>
          </p:cNvPr>
          <p:cNvSpPr txBox="1"/>
          <p:nvPr/>
        </p:nvSpPr>
        <p:spPr>
          <a:xfrm>
            <a:off x="4267200" y="6401522"/>
            <a:ext cx="6094140"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Figure 3: System Architecture</a:t>
            </a:r>
            <a:endParaRPr lang="en-IN" dirty="0"/>
          </a:p>
        </p:txBody>
      </p:sp>
      <p:pic>
        <p:nvPicPr>
          <p:cNvPr id="3" name="Picture 2">
            <a:extLst>
              <a:ext uri="{FF2B5EF4-FFF2-40B4-BE49-F238E27FC236}">
                <a16:creationId xmlns:a16="http://schemas.microsoft.com/office/drawing/2014/main" id="{2D73B08C-6296-5D9D-AEDE-E846B6B45A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795034"/>
            <a:ext cx="5486400" cy="5606488"/>
          </a:xfrm>
          <a:prstGeom prst="rect">
            <a:avLst/>
          </a:prstGeom>
          <a:noFill/>
        </p:spPr>
      </p:pic>
    </p:spTree>
    <p:extLst>
      <p:ext uri="{BB962C8B-B14F-4D97-AF65-F5344CB8AC3E}">
        <p14:creationId xmlns:p14="http://schemas.microsoft.com/office/powerpoint/2010/main" val="115967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6ABA3C-4D44-633B-E314-A9687F5246C4}"/>
              </a:ext>
            </a:extLst>
          </p:cNvPr>
          <p:cNvSpPr txBox="1"/>
          <p:nvPr/>
        </p:nvSpPr>
        <p:spPr>
          <a:xfrm>
            <a:off x="228600" y="734316"/>
            <a:ext cx="11734800" cy="4960269"/>
          </a:xfrm>
          <a:prstGeom prst="rect">
            <a:avLst/>
          </a:prstGeom>
          <a:noFill/>
        </p:spPr>
        <p:txBody>
          <a:bodyPr wrap="square">
            <a:spAutoFit/>
          </a:bodyPr>
          <a:lstStyle/>
          <a:p>
            <a:pPr marL="190500" marR="213360" algn="just">
              <a:lnSpc>
                <a:spcPct val="150000"/>
              </a:lnSpc>
              <a:spcAft>
                <a:spcPts val="0"/>
              </a:spcAft>
            </a:pPr>
            <a:r>
              <a:rPr lang="en-US" sz="3200" b="1" dirty="0">
                <a:effectLst/>
                <a:latin typeface="Times New Roman" panose="02020603050405020304" pitchFamily="18" charset="0"/>
                <a:ea typeface="Times New Roman" panose="02020603050405020304" pitchFamily="18" charset="0"/>
              </a:rPr>
              <a:t>Pothole</a:t>
            </a:r>
            <a:endParaRPr lang="en-IN" sz="32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Input Source: The system captures a video stream as the input source.</a:t>
            </a:r>
            <a:endParaRPr lang="en-IN" sz="26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Labelled Images: The YOLOv4 tiny model was trained on a dataset of labelled images containing potholes. During training, the model learned to recognize the features of potholes in images.</a:t>
            </a: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YOLOv4 Tiny Model: The video stream is fed into a pre-trained convolutional neural network model called YOLOv4 tiny model. This model is designed to identify potholes in images.</a:t>
            </a:r>
          </a:p>
        </p:txBody>
      </p:sp>
      <p:sp>
        <p:nvSpPr>
          <p:cNvPr id="2" name="Slide Number Placeholder 1">
            <a:extLst>
              <a:ext uri="{FF2B5EF4-FFF2-40B4-BE49-F238E27FC236}">
                <a16:creationId xmlns:a16="http://schemas.microsoft.com/office/drawing/2014/main" id="{BD4BE645-C5D2-6AB0-2407-74881021ECD7}"/>
              </a:ext>
            </a:extLst>
          </p:cNvPr>
          <p:cNvSpPr>
            <a:spLocks noGrp="1"/>
          </p:cNvSpPr>
          <p:nvPr>
            <p:ph type="sldNum" sz="quarter" idx="12"/>
          </p:nvPr>
        </p:nvSpPr>
        <p:spPr/>
        <p:txBody>
          <a:bodyPr/>
          <a:lstStyle/>
          <a:p>
            <a:fld id="{62414546-423C-45BD-8D70-173809F69FA5}" type="slidenum">
              <a:rPr lang="en-IN" smtClean="0"/>
              <a:t>27</a:t>
            </a:fld>
            <a:endParaRPr lang="en-IN"/>
          </a:p>
        </p:txBody>
      </p:sp>
    </p:spTree>
    <p:extLst>
      <p:ext uri="{BB962C8B-B14F-4D97-AF65-F5344CB8AC3E}">
        <p14:creationId xmlns:p14="http://schemas.microsoft.com/office/powerpoint/2010/main" val="22465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0D113-7FE2-8358-FFC8-402356A2B8B4}"/>
              </a:ext>
            </a:extLst>
          </p:cNvPr>
          <p:cNvSpPr>
            <a:spLocks noGrp="1"/>
          </p:cNvSpPr>
          <p:nvPr>
            <p:ph idx="1"/>
          </p:nvPr>
        </p:nvSpPr>
        <p:spPr>
          <a:xfrm>
            <a:off x="253001" y="1013966"/>
            <a:ext cx="11685997" cy="6424524"/>
          </a:xfrm>
        </p:spPr>
        <p:txBody>
          <a:bodyPr>
            <a:normAutofit/>
          </a:bodyPr>
          <a:lstStyle/>
          <a:p>
            <a:pPr algn="just">
              <a:lnSpc>
                <a:spcPct val="150000"/>
              </a:lnSpc>
            </a:pPr>
            <a:r>
              <a:rPr lang="en-US" sz="2600" dirty="0">
                <a:latin typeface="Times New Roman" panose="02020603050405020304" pitchFamily="18" charset="0"/>
                <a:cs typeface="Times New Roman" panose="02020603050405020304" pitchFamily="18" charset="0"/>
              </a:rPr>
              <a:t>Object Detection: When the YOLOv4 tiny model processes a frame from the video stream, it outputs a bounding box around any potholes it detects in the frame.</a:t>
            </a:r>
          </a:p>
          <a:p>
            <a:pPr algn="just">
              <a:lnSpc>
                <a:spcPct val="150000"/>
              </a:lnSpc>
            </a:pPr>
            <a:r>
              <a:rPr lang="en-US" sz="2600" dirty="0">
                <a:latin typeface="Times New Roman" panose="02020603050405020304" pitchFamily="18" charset="0"/>
                <a:cs typeface="Times New Roman" panose="02020603050405020304" pitchFamily="18" charset="0"/>
              </a:rPr>
              <a:t>Post-processing and Analysis: Check the size and shape of the bounding box around the pothole. Consider a confidence score from the model to see how certain it is about the pothole. Analyze detections across multiple video frames for consistency.</a:t>
            </a:r>
          </a:p>
          <a:p>
            <a:pPr algn="just">
              <a:lnSpc>
                <a:spcPct val="150000"/>
              </a:lnSpc>
            </a:pPr>
            <a:r>
              <a:rPr lang="en-US" sz="2600" dirty="0">
                <a:latin typeface="Times New Roman" panose="02020603050405020304" pitchFamily="18" charset="0"/>
                <a:cs typeface="Times New Roman" panose="02020603050405020304" pitchFamily="18" charset="0"/>
              </a:rPr>
              <a:t>Buzzer 1: The buzzer is an alerting device that emits a sound when a pothole is detected. </a:t>
            </a:r>
          </a:p>
          <a:p>
            <a:endParaRPr lang="en-IN" dirty="0"/>
          </a:p>
        </p:txBody>
      </p:sp>
      <p:sp>
        <p:nvSpPr>
          <p:cNvPr id="2" name="Slide Number Placeholder 1">
            <a:extLst>
              <a:ext uri="{FF2B5EF4-FFF2-40B4-BE49-F238E27FC236}">
                <a16:creationId xmlns:a16="http://schemas.microsoft.com/office/drawing/2014/main" id="{58313D67-C624-8437-57E9-C8048036A875}"/>
              </a:ext>
            </a:extLst>
          </p:cNvPr>
          <p:cNvSpPr>
            <a:spLocks noGrp="1"/>
          </p:cNvSpPr>
          <p:nvPr>
            <p:ph type="sldNum" sz="quarter" idx="12"/>
          </p:nvPr>
        </p:nvSpPr>
        <p:spPr/>
        <p:txBody>
          <a:bodyPr/>
          <a:lstStyle/>
          <a:p>
            <a:fld id="{62414546-423C-45BD-8D70-173809F69FA5}" type="slidenum">
              <a:rPr lang="en-IN" smtClean="0"/>
              <a:t>28</a:t>
            </a:fld>
            <a:endParaRPr lang="en-IN"/>
          </a:p>
        </p:txBody>
      </p:sp>
    </p:spTree>
    <p:extLst>
      <p:ext uri="{BB962C8B-B14F-4D97-AF65-F5344CB8AC3E}">
        <p14:creationId xmlns:p14="http://schemas.microsoft.com/office/powerpoint/2010/main" val="994178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F1806C-2EAA-769D-BDFC-981F6F402F93}"/>
              </a:ext>
            </a:extLst>
          </p:cNvPr>
          <p:cNvSpPr txBox="1"/>
          <p:nvPr/>
        </p:nvSpPr>
        <p:spPr>
          <a:xfrm>
            <a:off x="533400" y="228600"/>
            <a:ext cx="10820400" cy="6595523"/>
          </a:xfrm>
          <a:prstGeom prst="rect">
            <a:avLst/>
          </a:prstGeom>
          <a:noFill/>
        </p:spPr>
        <p:txBody>
          <a:bodyPr wrap="square">
            <a:spAutoFit/>
          </a:bodyPr>
          <a:lstStyle/>
          <a:p>
            <a:pPr marR="213360" algn="just">
              <a:lnSpc>
                <a:spcPct val="150000"/>
              </a:lnSpc>
            </a:pPr>
            <a:r>
              <a:rPr lang="en-US" sz="220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Hump</a:t>
            </a:r>
            <a:endParaRPr lang="en-IN" sz="28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Ultrasonic sensor: The ultrasonic sensor emits 40Hz waves and waits for their return. When a wave hits an object, it bounces back and is detected by the receiver. By measuring this time, the sensor calculates distance accurately. </a:t>
            </a:r>
            <a:endParaRPr lang="en-IN" sz="26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Distance measurement: The Arduino Uno receives the signal from the ultrasonic sensor and uses it to calculate the distance of the object.</a:t>
            </a:r>
            <a:endParaRPr lang="en-IN" sz="26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Hump detected: If the distance measurement is below a certain preset threshold value, it indicates that a hump has been detected.</a:t>
            </a:r>
            <a:endParaRPr lang="en-IN" sz="26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Symbol" panose="05050102010706020507" pitchFamily="18" charset="2"/>
              <a:buChar char=""/>
            </a:pPr>
            <a:r>
              <a:rPr lang="en-US" sz="2600" dirty="0">
                <a:effectLst/>
                <a:latin typeface="Times New Roman" panose="02020603050405020304" pitchFamily="18" charset="0"/>
                <a:ea typeface="Times New Roman" panose="02020603050405020304" pitchFamily="18" charset="0"/>
              </a:rPr>
              <a:t> Buzzer 2:When a hump is detected, the Arduino Uno will activate an alert.</a:t>
            </a:r>
          </a:p>
          <a:p>
            <a:pPr marL="342900" marR="213360" lvl="0" indent="-342900" algn="just">
              <a:lnSpc>
                <a:spcPct val="150000"/>
              </a:lnSpc>
              <a:spcAft>
                <a:spcPts val="0"/>
              </a:spcAft>
              <a:buFont typeface="Symbol" panose="05050102010706020507" pitchFamily="18" charset="2"/>
              <a:buChar char=""/>
            </a:pPr>
            <a:endParaRPr lang="en-IN" sz="2200" dirty="0"/>
          </a:p>
        </p:txBody>
      </p:sp>
      <p:sp>
        <p:nvSpPr>
          <p:cNvPr id="2" name="Slide Number Placeholder 1">
            <a:extLst>
              <a:ext uri="{FF2B5EF4-FFF2-40B4-BE49-F238E27FC236}">
                <a16:creationId xmlns:a16="http://schemas.microsoft.com/office/drawing/2014/main" id="{565C7222-FFEF-5CB1-D10D-691E2A10D7B7}"/>
              </a:ext>
            </a:extLst>
          </p:cNvPr>
          <p:cNvSpPr>
            <a:spLocks noGrp="1"/>
          </p:cNvSpPr>
          <p:nvPr>
            <p:ph type="sldNum" sz="quarter" idx="12"/>
          </p:nvPr>
        </p:nvSpPr>
        <p:spPr/>
        <p:txBody>
          <a:bodyPr/>
          <a:lstStyle/>
          <a:p>
            <a:fld id="{62414546-423C-45BD-8D70-173809F69FA5}" type="slidenum">
              <a:rPr lang="en-IN" smtClean="0"/>
              <a:t>29</a:t>
            </a:fld>
            <a:endParaRPr lang="en-IN"/>
          </a:p>
        </p:txBody>
      </p:sp>
    </p:spTree>
    <p:extLst>
      <p:ext uri="{BB962C8B-B14F-4D97-AF65-F5344CB8AC3E}">
        <p14:creationId xmlns:p14="http://schemas.microsoft.com/office/powerpoint/2010/main" val="3969157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E853B5B-2B4B-19D2-310B-7AF5ED723A28}"/>
              </a:ext>
            </a:extLst>
          </p:cNvPr>
          <p:cNvSpPr txBox="1"/>
          <p:nvPr/>
        </p:nvSpPr>
        <p:spPr>
          <a:xfrm>
            <a:off x="589747" y="400700"/>
            <a:ext cx="10992654" cy="5806654"/>
          </a:xfrm>
          <a:prstGeom prst="rect">
            <a:avLst/>
          </a:prstGeom>
          <a:noFill/>
        </p:spPr>
        <p:txBody>
          <a:bodyPr wrap="square">
            <a:spAutoFit/>
          </a:bodyPr>
          <a:lstStyle/>
          <a:p>
            <a:r>
              <a:rPr lang="en-US" sz="4400" dirty="0">
                <a:latin typeface="Times New Roman" panose="02020603050405020304" pitchFamily="18" charset="0"/>
                <a:cs typeface="Times New Roman" panose="02020603050405020304" pitchFamily="18" charset="0"/>
              </a:rPr>
              <a:t>Abstract</a:t>
            </a:r>
            <a:endParaRPr lang="en-US" sz="12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Potholes are formed due to wear and tear and weathering of roads. They cause not only discomfort to citizens but also deaths due to vehicle accidents. </a:t>
            </a:r>
          </a:p>
          <a:p>
            <a:pPr marL="342900" indent="-3429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Therefore to decrease this kind of accident we came up with a project which recognizes potholes on the roads using cameras and alerts the driver. </a:t>
            </a:r>
          </a:p>
          <a:p>
            <a:pPr marL="342900" indent="-3429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So the Machine learning algorithms are applied to recognize patterns in the data and make accurate predictions.</a:t>
            </a:r>
          </a:p>
          <a:p>
            <a:pPr marL="342900" indent="-342900" algn="just">
              <a:lnSpc>
                <a:spcPct val="15000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 proposed method involves sensors to collect data on road conditions, analyze the data and identify areas with humps.</a:t>
            </a:r>
          </a:p>
        </p:txBody>
      </p:sp>
      <p:sp>
        <p:nvSpPr>
          <p:cNvPr id="3" name="Slide Number Placeholder 2">
            <a:extLst>
              <a:ext uri="{FF2B5EF4-FFF2-40B4-BE49-F238E27FC236}">
                <a16:creationId xmlns:a16="http://schemas.microsoft.com/office/drawing/2014/main" id="{E7D6E909-CF26-1BB1-B75A-E67A2E6787C7}"/>
              </a:ext>
            </a:extLst>
          </p:cNvPr>
          <p:cNvSpPr>
            <a:spLocks noGrp="1"/>
          </p:cNvSpPr>
          <p:nvPr>
            <p:ph type="sldNum" sz="quarter" idx="12"/>
          </p:nvPr>
        </p:nvSpPr>
        <p:spPr/>
        <p:txBody>
          <a:bodyPr/>
          <a:lstStyle/>
          <a:p>
            <a:fld id="{34E34FCB-A826-492E-8942-8B40FE18FC49}" type="slidenum">
              <a:rPr lang="en-US" smtClean="0"/>
              <a:t>3</a:t>
            </a:fld>
            <a:endParaRPr lang="en-US"/>
          </a:p>
        </p:txBody>
      </p:sp>
    </p:spTree>
    <p:extLst>
      <p:ext uri="{BB962C8B-B14F-4D97-AF65-F5344CB8AC3E}">
        <p14:creationId xmlns:p14="http://schemas.microsoft.com/office/powerpoint/2010/main" val="3925072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030B-5A8D-CF21-9B29-D1E38D3C246F}"/>
              </a:ext>
            </a:extLst>
          </p:cNvPr>
          <p:cNvSpPr>
            <a:spLocks noGrp="1"/>
          </p:cNvSpPr>
          <p:nvPr>
            <p:ph type="title"/>
          </p:nvPr>
        </p:nvSpPr>
        <p:spPr>
          <a:xfrm>
            <a:off x="458809" y="117987"/>
            <a:ext cx="5825613" cy="646784"/>
          </a:xfrm>
        </p:spPr>
        <p:txBody>
          <a:bodyPr>
            <a:normAutofit fontScale="90000"/>
          </a:bodyPr>
          <a:lstStyle/>
          <a:p>
            <a:r>
              <a:rPr lang="en-IN" sz="4000" b="1" dirty="0">
                <a:latin typeface="Times New Roman" panose="02020603050405020304" pitchFamily="18" charset="0"/>
                <a:cs typeface="Times New Roman" panose="02020603050405020304" pitchFamily="18" charset="0"/>
              </a:rPr>
              <a:t>System Implementation</a:t>
            </a:r>
            <a:br>
              <a:rPr lang="en-IN" sz="4000" b="1" dirty="0">
                <a:latin typeface="Times New Roman" panose="02020603050405020304" pitchFamily="18" charset="0"/>
                <a:cs typeface="Times New Roman" panose="02020603050405020304" pitchFamily="18" charset="0"/>
              </a:rPr>
            </a:br>
            <a:endParaRPr lang="en-IN" sz="2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C16F417-22BB-A6B1-183B-72AAB4770E04}"/>
              </a:ext>
            </a:extLst>
          </p:cNvPr>
          <p:cNvSpPr txBox="1"/>
          <p:nvPr/>
        </p:nvSpPr>
        <p:spPr>
          <a:xfrm>
            <a:off x="535651" y="581891"/>
            <a:ext cx="11120698" cy="579967"/>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Code snippet: Measuring Distance</a:t>
            </a:r>
          </a:p>
        </p:txBody>
      </p:sp>
      <p:pic>
        <p:nvPicPr>
          <p:cNvPr id="19" name="Picture 18">
            <a:extLst>
              <a:ext uri="{FF2B5EF4-FFF2-40B4-BE49-F238E27FC236}">
                <a16:creationId xmlns:a16="http://schemas.microsoft.com/office/drawing/2014/main" id="{43C73A8B-6ED6-DE90-30B2-7687C0EA6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69" y="1324372"/>
            <a:ext cx="10374284" cy="4388076"/>
          </a:xfrm>
          <a:prstGeom prst="rect">
            <a:avLst/>
          </a:prstGeom>
        </p:spPr>
      </p:pic>
      <p:sp>
        <p:nvSpPr>
          <p:cNvPr id="21" name="TextBox 20">
            <a:extLst>
              <a:ext uri="{FF2B5EF4-FFF2-40B4-BE49-F238E27FC236}">
                <a16:creationId xmlns:a16="http://schemas.microsoft.com/office/drawing/2014/main" id="{EA2DC9C1-D0CD-416A-B3F4-FA560EFB8861}"/>
              </a:ext>
            </a:extLst>
          </p:cNvPr>
          <p:cNvSpPr txBox="1"/>
          <p:nvPr/>
        </p:nvSpPr>
        <p:spPr>
          <a:xfrm>
            <a:off x="698269" y="5712448"/>
            <a:ext cx="10374284" cy="960328"/>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This section includes the process of sending an ultrasonic pulse and measuring the duration it takes for the pulse to return.</a:t>
            </a:r>
            <a:endParaRPr lang="en-IN"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FAFB05B-8AEB-8F24-0A14-46339708A8E9}"/>
              </a:ext>
            </a:extLst>
          </p:cNvPr>
          <p:cNvSpPr>
            <a:spLocks noGrp="1"/>
          </p:cNvSpPr>
          <p:nvPr>
            <p:ph type="sldNum" sz="quarter" idx="12"/>
          </p:nvPr>
        </p:nvSpPr>
        <p:spPr/>
        <p:txBody>
          <a:bodyPr/>
          <a:lstStyle/>
          <a:p>
            <a:fld id="{62414546-423C-45BD-8D70-173809F69FA5}" type="slidenum">
              <a:rPr lang="en-IN" smtClean="0"/>
              <a:t>30</a:t>
            </a:fld>
            <a:endParaRPr lang="en-IN"/>
          </a:p>
        </p:txBody>
      </p:sp>
    </p:spTree>
    <p:extLst>
      <p:ext uri="{BB962C8B-B14F-4D97-AF65-F5344CB8AC3E}">
        <p14:creationId xmlns:p14="http://schemas.microsoft.com/office/powerpoint/2010/main" val="510765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BB762C-DD63-05B9-650B-1BABC5536285}"/>
              </a:ext>
            </a:extLst>
          </p:cNvPr>
          <p:cNvSpPr txBox="1"/>
          <p:nvPr/>
        </p:nvSpPr>
        <p:spPr>
          <a:xfrm>
            <a:off x="420377" y="0"/>
            <a:ext cx="11216751" cy="579967"/>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Code snippet: Detecting Potholes</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C4AE4ED-C4DF-7E38-B1EA-6DC50C272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8" y="694136"/>
            <a:ext cx="10525993" cy="5469727"/>
          </a:xfrm>
          <a:prstGeom prst="rect">
            <a:avLst/>
          </a:prstGeom>
        </p:spPr>
      </p:pic>
      <p:sp>
        <p:nvSpPr>
          <p:cNvPr id="13" name="TextBox 12">
            <a:extLst>
              <a:ext uri="{FF2B5EF4-FFF2-40B4-BE49-F238E27FC236}">
                <a16:creationId xmlns:a16="http://schemas.microsoft.com/office/drawing/2014/main" id="{B7489721-6478-27D5-9085-F3C191E1B47E}"/>
              </a:ext>
            </a:extLst>
          </p:cNvPr>
          <p:cNvSpPr txBox="1"/>
          <p:nvPr/>
        </p:nvSpPr>
        <p:spPr>
          <a:xfrm>
            <a:off x="571498" y="6278032"/>
            <a:ext cx="1052599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This part processes each frame, detects potholes, and triggers an alert when a pothole is found.</a:t>
            </a:r>
            <a:endParaRPr lang="en-IN" sz="2000" dirty="0"/>
          </a:p>
        </p:txBody>
      </p:sp>
      <p:sp>
        <p:nvSpPr>
          <p:cNvPr id="2" name="Slide Number Placeholder 1">
            <a:extLst>
              <a:ext uri="{FF2B5EF4-FFF2-40B4-BE49-F238E27FC236}">
                <a16:creationId xmlns:a16="http://schemas.microsoft.com/office/drawing/2014/main" id="{507DC5D8-B8D6-B1B0-CFFE-B9478F4DE071}"/>
              </a:ext>
            </a:extLst>
          </p:cNvPr>
          <p:cNvSpPr>
            <a:spLocks noGrp="1"/>
          </p:cNvSpPr>
          <p:nvPr>
            <p:ph type="sldNum" sz="quarter" idx="12"/>
          </p:nvPr>
        </p:nvSpPr>
        <p:spPr/>
        <p:txBody>
          <a:bodyPr/>
          <a:lstStyle/>
          <a:p>
            <a:fld id="{62414546-423C-45BD-8D70-173809F69FA5}" type="slidenum">
              <a:rPr lang="en-IN" smtClean="0"/>
              <a:t>31</a:t>
            </a:fld>
            <a:endParaRPr lang="en-IN"/>
          </a:p>
        </p:txBody>
      </p:sp>
    </p:spTree>
    <p:extLst>
      <p:ext uri="{BB962C8B-B14F-4D97-AF65-F5344CB8AC3E}">
        <p14:creationId xmlns:p14="http://schemas.microsoft.com/office/powerpoint/2010/main" val="495126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5A1E8C-3539-E2EA-9781-E1C1BE8000A2}"/>
              </a:ext>
            </a:extLst>
          </p:cNvPr>
          <p:cNvSpPr txBox="1"/>
          <p:nvPr/>
        </p:nvSpPr>
        <p:spPr>
          <a:xfrm>
            <a:off x="265415" y="-78376"/>
            <a:ext cx="5029200" cy="769441"/>
          </a:xfrm>
          <a:prstGeom prst="rect">
            <a:avLst/>
          </a:prstGeom>
          <a:noFill/>
        </p:spPr>
        <p:txBody>
          <a:bodyPr wrap="square">
            <a:spAutoFit/>
          </a:bodyPr>
          <a:lstStyle/>
          <a:p>
            <a:r>
              <a:rPr lang="en-US" sz="4400" dirty="0">
                <a:latin typeface="Times New Roman" panose="02020603050405020304" pitchFamily="18" charset="0"/>
                <a:cs typeface="Times New Roman" panose="02020603050405020304" pitchFamily="18" charset="0"/>
              </a:rPr>
              <a:t>Result and discussion</a:t>
            </a:r>
          </a:p>
        </p:txBody>
      </p:sp>
      <p:graphicFrame>
        <p:nvGraphicFramePr>
          <p:cNvPr id="2" name="Table 1">
            <a:extLst>
              <a:ext uri="{FF2B5EF4-FFF2-40B4-BE49-F238E27FC236}">
                <a16:creationId xmlns:a16="http://schemas.microsoft.com/office/drawing/2014/main" id="{3DFA46D4-808A-952A-F113-52DA85754D92}"/>
              </a:ext>
            </a:extLst>
          </p:cNvPr>
          <p:cNvGraphicFramePr>
            <a:graphicFrameLocks noGrp="1"/>
          </p:cNvGraphicFramePr>
          <p:nvPr>
            <p:extLst>
              <p:ext uri="{D42A27DB-BD31-4B8C-83A1-F6EECF244321}">
                <p14:modId xmlns:p14="http://schemas.microsoft.com/office/powerpoint/2010/main" val="2294116730"/>
              </p:ext>
            </p:extLst>
          </p:nvPr>
        </p:nvGraphicFramePr>
        <p:xfrm>
          <a:off x="2442681" y="725038"/>
          <a:ext cx="6629400" cy="2899958"/>
        </p:xfrm>
        <a:graphic>
          <a:graphicData uri="http://schemas.openxmlformats.org/drawingml/2006/table">
            <a:tbl>
              <a:tblPr firstRow="1" firstCol="1" bandRow="1">
                <a:tableStyleId>{5C22544A-7EE6-4342-B048-85BDC9FD1C3A}</a:tableStyleId>
              </a:tblPr>
              <a:tblGrid>
                <a:gridCol w="2141664">
                  <a:extLst>
                    <a:ext uri="{9D8B030D-6E8A-4147-A177-3AD203B41FA5}">
                      <a16:colId xmlns:a16="http://schemas.microsoft.com/office/drawing/2014/main" val="1233676721"/>
                    </a:ext>
                  </a:extLst>
                </a:gridCol>
                <a:gridCol w="2371099">
                  <a:extLst>
                    <a:ext uri="{9D8B030D-6E8A-4147-A177-3AD203B41FA5}">
                      <a16:colId xmlns:a16="http://schemas.microsoft.com/office/drawing/2014/main" val="2835696467"/>
                    </a:ext>
                  </a:extLst>
                </a:gridCol>
                <a:gridCol w="2116637">
                  <a:extLst>
                    <a:ext uri="{9D8B030D-6E8A-4147-A177-3AD203B41FA5}">
                      <a16:colId xmlns:a16="http://schemas.microsoft.com/office/drawing/2014/main" val="2891026074"/>
                    </a:ext>
                  </a:extLst>
                </a:gridCol>
              </a:tblGrid>
              <a:tr h="718075">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Test Scenario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dirty="0">
                          <a:effectLst/>
                          <a:latin typeface="Times New Roman" panose="02020603050405020304" pitchFamily="18" charset="0"/>
                          <a:cs typeface="Times New Roman" panose="02020603050405020304" pitchFamily="18" charset="0"/>
                        </a:rPr>
                        <a:t>Condition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Detection Accuracy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extLst>
                  <a:ext uri="{0D108BD9-81ED-4DB2-BD59-A6C34878D82A}">
                    <a16:rowId xmlns:a16="http://schemas.microsoft.com/office/drawing/2014/main" val="109763588"/>
                  </a:ext>
                </a:extLst>
              </a:tr>
              <a:tr h="718075">
                <a:tc>
                  <a:txBody>
                    <a:bodyPr/>
                    <a:lstStyle/>
                    <a:p>
                      <a:pPr algn="ctr">
                        <a:lnSpc>
                          <a:spcPct val="150000"/>
                        </a:lnSpc>
                        <a:spcBef>
                          <a:spcPts val="205"/>
                        </a:spcBef>
                      </a:pPr>
                      <a:r>
                        <a:rPr lang="en-IN" sz="1200" dirty="0">
                          <a:effectLst/>
                          <a:latin typeface="Times New Roman" panose="02020603050405020304" pitchFamily="18" charset="0"/>
                          <a:cs typeface="Times New Roman" panose="02020603050405020304" pitchFamily="18" charset="0"/>
                        </a:rPr>
                        <a:t>Scenario 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dirty="0">
                          <a:effectLst/>
                          <a:latin typeface="Times New Roman" panose="02020603050405020304" pitchFamily="18" charset="0"/>
                          <a:cs typeface="Times New Roman" panose="02020603050405020304" pitchFamily="18" charset="0"/>
                        </a:rPr>
                        <a:t>Pothole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85-90%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extLst>
                  <a:ext uri="{0D108BD9-81ED-4DB2-BD59-A6C34878D82A}">
                    <a16:rowId xmlns:a16="http://schemas.microsoft.com/office/drawing/2014/main" val="691137046"/>
                  </a:ext>
                </a:extLst>
              </a:tr>
              <a:tr h="745733">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Scenario 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Water filled Pothole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80-90%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extLst>
                  <a:ext uri="{0D108BD9-81ED-4DB2-BD59-A6C34878D82A}">
                    <a16:rowId xmlns:a16="http://schemas.microsoft.com/office/drawing/2014/main" val="492065932"/>
                  </a:ext>
                </a:extLst>
              </a:tr>
              <a:tr h="718075">
                <a:tc>
                  <a:txBody>
                    <a:bodyPr/>
                    <a:lstStyle/>
                    <a:p>
                      <a:pPr algn="ctr">
                        <a:lnSpc>
                          <a:spcPct val="150000"/>
                        </a:lnSpc>
                        <a:spcBef>
                          <a:spcPts val="205"/>
                        </a:spcBef>
                      </a:pPr>
                      <a:r>
                        <a:rPr lang="en-IN" sz="1200" dirty="0">
                          <a:effectLst/>
                          <a:latin typeface="Times New Roman" panose="02020603050405020304" pitchFamily="18" charset="0"/>
                          <a:cs typeface="Times New Roman" panose="02020603050405020304" pitchFamily="18" charset="0"/>
                        </a:rPr>
                        <a:t>Scenario 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a:effectLst/>
                          <a:latin typeface="Times New Roman" panose="02020603050405020304" pitchFamily="18" charset="0"/>
                          <a:cs typeface="Times New Roman" panose="02020603050405020304" pitchFamily="18" charset="0"/>
                        </a:rPr>
                        <a:t>Potholes during night time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tc>
                  <a:txBody>
                    <a:bodyPr/>
                    <a:lstStyle/>
                    <a:p>
                      <a:pPr algn="ctr">
                        <a:lnSpc>
                          <a:spcPct val="150000"/>
                        </a:lnSpc>
                        <a:spcBef>
                          <a:spcPts val="205"/>
                        </a:spcBef>
                      </a:pPr>
                      <a:r>
                        <a:rPr lang="en-IN" sz="1200" dirty="0">
                          <a:effectLst/>
                          <a:latin typeface="Times New Roman" panose="02020603050405020304" pitchFamily="18" charset="0"/>
                          <a:cs typeface="Times New Roman" panose="02020603050405020304" pitchFamily="18" charset="0"/>
                        </a:rPr>
                        <a:t>70-75%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622" marR="60622" marT="0" marB="0" anchor="ctr"/>
                </a:tc>
                <a:extLst>
                  <a:ext uri="{0D108BD9-81ED-4DB2-BD59-A6C34878D82A}">
                    <a16:rowId xmlns:a16="http://schemas.microsoft.com/office/drawing/2014/main" val="1744062875"/>
                  </a:ext>
                </a:extLst>
              </a:tr>
            </a:tbl>
          </a:graphicData>
        </a:graphic>
      </p:graphicFrame>
      <p:sp>
        <p:nvSpPr>
          <p:cNvPr id="3" name="Rectangle 1">
            <a:extLst>
              <a:ext uri="{FF2B5EF4-FFF2-40B4-BE49-F238E27FC236}">
                <a16:creationId xmlns:a16="http://schemas.microsoft.com/office/drawing/2014/main" id="{97378FDD-C4FF-0536-0409-CE1EC63FC17D}"/>
              </a:ext>
            </a:extLst>
          </p:cNvPr>
          <p:cNvSpPr>
            <a:spLocks noChangeArrowheads="1"/>
          </p:cNvSpPr>
          <p:nvPr/>
        </p:nvSpPr>
        <p:spPr bwMode="auto">
          <a:xfrm>
            <a:off x="156681" y="4025106"/>
            <a:ext cx="12035319" cy="2795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The table shows the detection accuracy of a pothole detection system under different test scenarios. The scenarios include potholes on dry surfaces, water filled potholes, and potholes at night. The system performs best in well-lit conditions, with an accuracy of 85-90% for detecting potholes on dry surfaces. The accuracy drops to 80-90% when detecting water filled potholes, and to 70-75% for potholes at night.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B96363B-F0A4-F926-22DD-57D866945B8F}"/>
              </a:ext>
            </a:extLst>
          </p:cNvPr>
          <p:cNvSpPr txBox="1"/>
          <p:nvPr/>
        </p:nvSpPr>
        <p:spPr>
          <a:xfrm>
            <a:off x="2381250" y="3624996"/>
            <a:ext cx="7239000" cy="40011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a:t>
            </a:r>
            <a:r>
              <a:rPr lang="en-US" altLang="en-US" sz="2000" b="1" dirty="0">
                <a:latin typeface="Times New Roman" panose="02020603050405020304" pitchFamily="18" charset="0"/>
                <a:ea typeface="Times New Roman" panose="02020603050405020304" pitchFamily="18" charset="0"/>
                <a:cs typeface="Times New Roman" panose="02020603050405020304" pitchFamily="18" charset="0"/>
              </a:rPr>
              <a:t> 1:</a:t>
            </a: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Pothole detection accuracy under different conditions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6EA7C3-ED71-E6E8-67DF-A9B507010528}"/>
              </a:ext>
            </a:extLst>
          </p:cNvPr>
          <p:cNvSpPr>
            <a:spLocks noGrp="1"/>
          </p:cNvSpPr>
          <p:nvPr>
            <p:ph type="sldNum" sz="quarter" idx="12"/>
          </p:nvPr>
        </p:nvSpPr>
        <p:spPr/>
        <p:txBody>
          <a:bodyPr/>
          <a:lstStyle/>
          <a:p>
            <a:fld id="{62414546-423C-45BD-8D70-173809F69FA5}" type="slidenum">
              <a:rPr lang="en-IN" smtClean="0"/>
              <a:t>32</a:t>
            </a:fld>
            <a:endParaRPr lang="en-IN"/>
          </a:p>
        </p:txBody>
      </p:sp>
    </p:spTree>
    <p:extLst>
      <p:ext uri="{BB962C8B-B14F-4D97-AF65-F5344CB8AC3E}">
        <p14:creationId xmlns:p14="http://schemas.microsoft.com/office/powerpoint/2010/main" val="1910275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66DA-A083-D2C2-85AA-A257D7027E3C}"/>
              </a:ext>
            </a:extLst>
          </p:cNvPr>
          <p:cNvSpPr>
            <a:spLocks noGrp="1"/>
          </p:cNvSpPr>
          <p:nvPr>
            <p:ph type="title"/>
          </p:nvPr>
        </p:nvSpPr>
        <p:spPr>
          <a:xfrm>
            <a:off x="838200" y="365126"/>
            <a:ext cx="3043844" cy="582525"/>
          </a:xfrm>
        </p:spPr>
        <p:txBody>
          <a:bodyPr>
            <a:normAutofit/>
          </a:bodyPr>
          <a:lstStyle/>
          <a:p>
            <a:r>
              <a:rPr lang="en-IN" sz="2800" dirty="0">
                <a:latin typeface="Times New Roman" panose="02020603050405020304" pitchFamily="18" charset="0"/>
                <a:cs typeface="Times New Roman" panose="02020603050405020304" pitchFamily="18" charset="0"/>
              </a:rPr>
              <a:t>Confusion Matrix</a:t>
            </a:r>
          </a:p>
        </p:txBody>
      </p:sp>
      <p:pic>
        <p:nvPicPr>
          <p:cNvPr id="10" name="Content Placeholder 9">
            <a:extLst>
              <a:ext uri="{FF2B5EF4-FFF2-40B4-BE49-F238E27FC236}">
                <a16:creationId xmlns:a16="http://schemas.microsoft.com/office/drawing/2014/main" id="{8881A8F5-0302-BED8-2599-4E175EE1FA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584" r="6448"/>
          <a:stretch/>
        </p:blipFill>
        <p:spPr>
          <a:xfrm>
            <a:off x="606829" y="947651"/>
            <a:ext cx="4987636" cy="5361709"/>
          </a:xfrm>
        </p:spPr>
      </p:pic>
      <p:pic>
        <p:nvPicPr>
          <p:cNvPr id="12" name="Picture 11">
            <a:extLst>
              <a:ext uri="{FF2B5EF4-FFF2-40B4-BE49-F238E27FC236}">
                <a16:creationId xmlns:a16="http://schemas.microsoft.com/office/drawing/2014/main" id="{8AF65AFA-EDC2-8CA0-5626-4094C3AF660D}"/>
              </a:ext>
            </a:extLst>
          </p:cNvPr>
          <p:cNvPicPr>
            <a:picLocks noChangeAspect="1"/>
          </p:cNvPicPr>
          <p:nvPr/>
        </p:nvPicPr>
        <p:blipFill rotWithShape="1">
          <a:blip r:embed="rId3">
            <a:extLst>
              <a:ext uri="{28A0092B-C50C-407E-A947-70E740481C1C}">
                <a14:useLocalDpi xmlns:a14="http://schemas.microsoft.com/office/drawing/2010/main" val="0"/>
              </a:ext>
            </a:extLst>
          </a:blip>
          <a:srcRect l="7817" r="5183"/>
          <a:stretch/>
        </p:blipFill>
        <p:spPr>
          <a:xfrm>
            <a:off x="6880861" y="947651"/>
            <a:ext cx="4576401" cy="5361709"/>
          </a:xfrm>
          <a:prstGeom prst="rect">
            <a:avLst/>
          </a:prstGeom>
        </p:spPr>
      </p:pic>
      <p:sp>
        <p:nvSpPr>
          <p:cNvPr id="4" name="TextBox 3">
            <a:extLst>
              <a:ext uri="{FF2B5EF4-FFF2-40B4-BE49-F238E27FC236}">
                <a16:creationId xmlns:a16="http://schemas.microsoft.com/office/drawing/2014/main" id="{6A1673A6-5381-E313-1A03-54DE56CAE334}"/>
              </a:ext>
            </a:extLst>
          </p:cNvPr>
          <p:cNvSpPr txBox="1"/>
          <p:nvPr/>
        </p:nvSpPr>
        <p:spPr>
          <a:xfrm>
            <a:off x="6880861" y="303210"/>
            <a:ext cx="4707081" cy="523220"/>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Confusion Matrix Normalized</a:t>
            </a:r>
            <a:endParaRPr lang="en-IN" sz="2800" dirty="0"/>
          </a:p>
        </p:txBody>
      </p:sp>
      <p:sp>
        <p:nvSpPr>
          <p:cNvPr id="3" name="Slide Number Placeholder 2">
            <a:extLst>
              <a:ext uri="{FF2B5EF4-FFF2-40B4-BE49-F238E27FC236}">
                <a16:creationId xmlns:a16="http://schemas.microsoft.com/office/drawing/2014/main" id="{84A1D760-2661-6329-AF53-B0F04122D6AD}"/>
              </a:ext>
            </a:extLst>
          </p:cNvPr>
          <p:cNvSpPr>
            <a:spLocks noGrp="1"/>
          </p:cNvSpPr>
          <p:nvPr>
            <p:ph type="sldNum" sz="quarter" idx="12"/>
          </p:nvPr>
        </p:nvSpPr>
        <p:spPr/>
        <p:txBody>
          <a:bodyPr/>
          <a:lstStyle/>
          <a:p>
            <a:fld id="{62414546-423C-45BD-8D70-173809F69FA5}" type="slidenum">
              <a:rPr lang="en-IN" smtClean="0"/>
              <a:t>33</a:t>
            </a:fld>
            <a:endParaRPr lang="en-IN"/>
          </a:p>
        </p:txBody>
      </p:sp>
    </p:spTree>
    <p:extLst>
      <p:ext uri="{BB962C8B-B14F-4D97-AF65-F5344CB8AC3E}">
        <p14:creationId xmlns:p14="http://schemas.microsoft.com/office/powerpoint/2010/main" val="1890623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A1C4-D315-957B-02BC-ACAE041F2112}"/>
              </a:ext>
            </a:extLst>
          </p:cNvPr>
          <p:cNvSpPr>
            <a:spLocks noGrp="1"/>
          </p:cNvSpPr>
          <p:nvPr>
            <p:ph type="title"/>
          </p:nvPr>
        </p:nvSpPr>
        <p:spPr>
          <a:xfrm>
            <a:off x="838200" y="365125"/>
            <a:ext cx="8729749" cy="775417"/>
          </a:xfrm>
        </p:spPr>
        <p:txBody>
          <a:bodyPr>
            <a:normAutofit/>
          </a:bodyPr>
          <a:lstStyle/>
          <a:p>
            <a:r>
              <a:rPr lang="en-US" sz="2800" dirty="0">
                <a:latin typeface="Times New Roman" panose="02020603050405020304" pitchFamily="18" charset="0"/>
                <a:cs typeface="Times New Roman" panose="02020603050405020304" pitchFamily="18" charset="0"/>
              </a:rPr>
              <a:t>Performance Evaluation of Pothole Detection Model</a:t>
            </a:r>
            <a:endParaRPr lang="en-IN" sz="2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841EFC8-AFA4-FD63-A7CB-9EA7E85407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40542"/>
            <a:ext cx="10383982" cy="5203569"/>
          </a:xfrm>
        </p:spPr>
      </p:pic>
      <p:sp>
        <p:nvSpPr>
          <p:cNvPr id="3" name="Slide Number Placeholder 2">
            <a:extLst>
              <a:ext uri="{FF2B5EF4-FFF2-40B4-BE49-F238E27FC236}">
                <a16:creationId xmlns:a16="http://schemas.microsoft.com/office/drawing/2014/main" id="{1EA20ED7-BDB1-51A5-1D02-465998311271}"/>
              </a:ext>
            </a:extLst>
          </p:cNvPr>
          <p:cNvSpPr>
            <a:spLocks noGrp="1"/>
          </p:cNvSpPr>
          <p:nvPr>
            <p:ph type="sldNum" sz="quarter" idx="12"/>
          </p:nvPr>
        </p:nvSpPr>
        <p:spPr/>
        <p:txBody>
          <a:bodyPr/>
          <a:lstStyle/>
          <a:p>
            <a:fld id="{62414546-423C-45BD-8D70-173809F69FA5}" type="slidenum">
              <a:rPr lang="en-IN" smtClean="0"/>
              <a:t>34</a:t>
            </a:fld>
            <a:endParaRPr lang="en-IN"/>
          </a:p>
        </p:txBody>
      </p:sp>
    </p:spTree>
    <p:extLst>
      <p:ext uri="{BB962C8B-B14F-4D97-AF65-F5344CB8AC3E}">
        <p14:creationId xmlns:p14="http://schemas.microsoft.com/office/powerpoint/2010/main" val="1959733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CE402C-065D-29AE-344A-A9B7BF6B45C3}"/>
              </a:ext>
            </a:extLst>
          </p:cNvPr>
          <p:cNvSpPr txBox="1"/>
          <p:nvPr/>
        </p:nvSpPr>
        <p:spPr>
          <a:xfrm>
            <a:off x="609600" y="89777"/>
            <a:ext cx="6094140" cy="769441"/>
          </a:xfrm>
          <a:prstGeom prst="rect">
            <a:avLst/>
          </a:prstGeom>
          <a:noFill/>
        </p:spPr>
        <p:txBody>
          <a:bodyPr wrap="square">
            <a:spAutoFit/>
          </a:bodyPr>
          <a:lstStyle/>
          <a:p>
            <a:r>
              <a:rPr lang="en-US" sz="4400" dirty="0">
                <a:effectLst/>
                <a:latin typeface="Times New Roman" panose="02020603050405020304" pitchFamily="18" charset="0"/>
                <a:ea typeface="Calibri" panose="020F0502020204030204" pitchFamily="34" charset="0"/>
                <a:cs typeface="Times New Roman" panose="02020603050405020304" pitchFamily="18" charset="0"/>
              </a:rPr>
              <a:t>Snapshots</a:t>
            </a:r>
            <a:endParaRPr lang="en-IN" sz="4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0E7B6F0-1EEE-7115-3401-CA98A40C5F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5549" y="1118161"/>
            <a:ext cx="6094140" cy="3394408"/>
          </a:xfrm>
          <a:prstGeom prst="rect">
            <a:avLst/>
          </a:prstGeom>
          <a:noFill/>
        </p:spPr>
      </p:pic>
      <p:sp>
        <p:nvSpPr>
          <p:cNvPr id="5" name="TextBox 4">
            <a:extLst>
              <a:ext uri="{FF2B5EF4-FFF2-40B4-BE49-F238E27FC236}">
                <a16:creationId xmlns:a16="http://schemas.microsoft.com/office/drawing/2014/main" id="{D5ED254E-7B48-A1B7-69CA-122DBABF6686}"/>
              </a:ext>
            </a:extLst>
          </p:cNvPr>
          <p:cNvSpPr txBox="1"/>
          <p:nvPr/>
        </p:nvSpPr>
        <p:spPr>
          <a:xfrm>
            <a:off x="2603689" y="4564965"/>
            <a:ext cx="6096000" cy="458074"/>
          </a:xfrm>
          <a:prstGeom prst="rect">
            <a:avLst/>
          </a:prstGeom>
          <a:noFill/>
        </p:spPr>
        <p:txBody>
          <a:bodyPr wrap="square">
            <a:spAutoFit/>
          </a:bodyPr>
          <a:lstStyle/>
          <a:p>
            <a:pPr algn="ctr">
              <a:lnSpc>
                <a:spcPct val="150000"/>
              </a:lnSpc>
            </a:pPr>
            <a:r>
              <a:rPr lang="en-US" sz="1800" b="1" dirty="0">
                <a:effectLst/>
                <a:latin typeface="Times New Roman" panose="02020603050405020304" pitchFamily="18" charset="0"/>
                <a:ea typeface="Times New Roman" panose="02020603050405020304" pitchFamily="18" charset="0"/>
              </a:rPr>
              <a:t>Figure 4: Water filled potholes detected</a:t>
            </a:r>
            <a:endParaRPr lang="en-IN" sz="1600"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D302B73B-8DEA-ED05-BDB6-50E6BBDA6824}"/>
              </a:ext>
            </a:extLst>
          </p:cNvPr>
          <p:cNvSpPr txBox="1"/>
          <p:nvPr/>
        </p:nvSpPr>
        <p:spPr>
          <a:xfrm>
            <a:off x="219665" y="5302822"/>
            <a:ext cx="11549547" cy="1133965"/>
          </a:xfrm>
          <a:prstGeom prst="rect">
            <a:avLst/>
          </a:prstGeom>
          <a:noFill/>
        </p:spPr>
        <p:txBody>
          <a:bodyPr wrap="square">
            <a:spAutoFit/>
          </a:bodyPr>
          <a:lstStyle/>
          <a:p>
            <a:pPr marR="36195">
              <a:lnSpc>
                <a:spcPct val="150000"/>
              </a:lnSpc>
            </a:pPr>
            <a:r>
              <a:rPr lang="en-US" sz="2400" dirty="0">
                <a:effectLst/>
                <a:latin typeface="Times New Roman" panose="02020603050405020304" pitchFamily="18" charset="0"/>
                <a:ea typeface="Times New Roman" panose="02020603050405020304" pitchFamily="18" charset="0"/>
              </a:rPr>
              <a:t>This indicates that the pothole detection model has successfully identified water-filled potholes in the image with a high accuracy of 92.2%.</a:t>
            </a:r>
            <a:endParaRPr lang="en-IN" sz="2400" dirty="0">
              <a:effectLst/>
              <a:latin typeface="Times New Roman" panose="02020603050405020304" pitchFamily="18" charset="0"/>
              <a:ea typeface="Times New Roman" panose="02020603050405020304" pitchFamily="18" charset="0"/>
            </a:endParaRPr>
          </a:p>
        </p:txBody>
      </p:sp>
      <p:sp>
        <p:nvSpPr>
          <p:cNvPr id="3" name="Slide Number Placeholder 2">
            <a:extLst>
              <a:ext uri="{FF2B5EF4-FFF2-40B4-BE49-F238E27FC236}">
                <a16:creationId xmlns:a16="http://schemas.microsoft.com/office/drawing/2014/main" id="{27746767-C894-1497-8F36-AFD1B35840D3}"/>
              </a:ext>
            </a:extLst>
          </p:cNvPr>
          <p:cNvSpPr>
            <a:spLocks noGrp="1"/>
          </p:cNvSpPr>
          <p:nvPr>
            <p:ph type="sldNum" sz="quarter" idx="12"/>
          </p:nvPr>
        </p:nvSpPr>
        <p:spPr/>
        <p:txBody>
          <a:bodyPr/>
          <a:lstStyle/>
          <a:p>
            <a:fld id="{62414546-423C-45BD-8D70-173809F69FA5}" type="slidenum">
              <a:rPr lang="en-IN" smtClean="0"/>
              <a:t>35</a:t>
            </a:fld>
            <a:endParaRPr lang="en-IN"/>
          </a:p>
        </p:txBody>
      </p:sp>
    </p:spTree>
    <p:extLst>
      <p:ext uri="{BB962C8B-B14F-4D97-AF65-F5344CB8AC3E}">
        <p14:creationId xmlns:p14="http://schemas.microsoft.com/office/powerpoint/2010/main" val="3220653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6F97455-8184-30B8-D0E2-CF8F8049B5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9386" y="545408"/>
            <a:ext cx="7020276" cy="4351338"/>
          </a:xfrm>
          <a:prstGeom prst="rect">
            <a:avLst/>
          </a:prstGeom>
        </p:spPr>
      </p:pic>
      <p:sp>
        <p:nvSpPr>
          <p:cNvPr id="6" name="TextBox 5">
            <a:extLst>
              <a:ext uri="{FF2B5EF4-FFF2-40B4-BE49-F238E27FC236}">
                <a16:creationId xmlns:a16="http://schemas.microsoft.com/office/drawing/2014/main" id="{B7FB8A13-1F9D-D3FD-EF68-EF9E49BE3D39}"/>
              </a:ext>
            </a:extLst>
          </p:cNvPr>
          <p:cNvSpPr txBox="1"/>
          <p:nvPr/>
        </p:nvSpPr>
        <p:spPr>
          <a:xfrm>
            <a:off x="1720645" y="5694176"/>
            <a:ext cx="10048567"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system makes use of the YOLOv4 Tiny model's pothole detection capabilities in. real-time.</a:t>
            </a:r>
          </a:p>
        </p:txBody>
      </p:sp>
      <p:sp>
        <p:nvSpPr>
          <p:cNvPr id="8" name="TextBox 7">
            <a:extLst>
              <a:ext uri="{FF2B5EF4-FFF2-40B4-BE49-F238E27FC236}">
                <a16:creationId xmlns:a16="http://schemas.microsoft.com/office/drawing/2014/main" id="{51B7026B-18E6-AA07-C41E-18D2367AD9C5}"/>
              </a:ext>
            </a:extLst>
          </p:cNvPr>
          <p:cNvSpPr txBox="1"/>
          <p:nvPr/>
        </p:nvSpPr>
        <p:spPr>
          <a:xfrm>
            <a:off x="4925961" y="4951219"/>
            <a:ext cx="6096000"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Figure 5: Potholes detected</a:t>
            </a:r>
            <a:endParaRPr lang="en-IN" dirty="0"/>
          </a:p>
        </p:txBody>
      </p:sp>
      <p:sp>
        <p:nvSpPr>
          <p:cNvPr id="2" name="Slide Number Placeholder 1">
            <a:extLst>
              <a:ext uri="{FF2B5EF4-FFF2-40B4-BE49-F238E27FC236}">
                <a16:creationId xmlns:a16="http://schemas.microsoft.com/office/drawing/2014/main" id="{2421F09F-8151-E1B5-C77E-0A9537F67A39}"/>
              </a:ext>
            </a:extLst>
          </p:cNvPr>
          <p:cNvSpPr>
            <a:spLocks noGrp="1"/>
          </p:cNvSpPr>
          <p:nvPr>
            <p:ph type="sldNum" sz="quarter" idx="12"/>
          </p:nvPr>
        </p:nvSpPr>
        <p:spPr/>
        <p:txBody>
          <a:bodyPr/>
          <a:lstStyle/>
          <a:p>
            <a:fld id="{62414546-423C-45BD-8D70-173809F69FA5}" type="slidenum">
              <a:rPr lang="en-IN" smtClean="0"/>
              <a:t>36</a:t>
            </a:fld>
            <a:endParaRPr lang="en-IN"/>
          </a:p>
        </p:txBody>
      </p:sp>
    </p:spTree>
    <p:extLst>
      <p:ext uri="{BB962C8B-B14F-4D97-AF65-F5344CB8AC3E}">
        <p14:creationId xmlns:p14="http://schemas.microsoft.com/office/powerpoint/2010/main" val="3948513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599">
            <a:extLst>
              <a:ext uri="{FF2B5EF4-FFF2-40B4-BE49-F238E27FC236}">
                <a16:creationId xmlns:a16="http://schemas.microsoft.com/office/drawing/2014/main" id="{CAD037BE-8056-3FC4-6E29-5D042899500A}"/>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959077" y="703848"/>
            <a:ext cx="7165258" cy="3463290"/>
          </a:xfrm>
          <a:prstGeom prst="rect">
            <a:avLst/>
          </a:prstGeom>
        </p:spPr>
      </p:pic>
      <p:sp>
        <p:nvSpPr>
          <p:cNvPr id="6" name="TextBox 5">
            <a:extLst>
              <a:ext uri="{FF2B5EF4-FFF2-40B4-BE49-F238E27FC236}">
                <a16:creationId xmlns:a16="http://schemas.microsoft.com/office/drawing/2014/main" id="{E4684482-B9B5-33D5-5FF7-AE21B9BD0E73}"/>
              </a:ext>
            </a:extLst>
          </p:cNvPr>
          <p:cNvSpPr txBox="1"/>
          <p:nvPr/>
        </p:nvSpPr>
        <p:spPr>
          <a:xfrm>
            <a:off x="3576483" y="4351865"/>
            <a:ext cx="7445477" cy="36933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Figure 6: Prototype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for</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hump</a:t>
            </a:r>
            <a:r>
              <a:rPr lang="en-US" sz="1800" b="1" spc="-10" dirty="0">
                <a:effectLst/>
                <a:latin typeface="Times New Roman" panose="02020603050405020304" pitchFamily="18" charset="0"/>
                <a:ea typeface="Times New Roman" panose="02020603050405020304" pitchFamily="18" charset="0"/>
              </a:rPr>
              <a:t> detection</a:t>
            </a:r>
            <a:endParaRPr lang="en-IN" b="1" dirty="0"/>
          </a:p>
        </p:txBody>
      </p:sp>
      <p:sp>
        <p:nvSpPr>
          <p:cNvPr id="12" name="TextBox 11">
            <a:extLst>
              <a:ext uri="{FF2B5EF4-FFF2-40B4-BE49-F238E27FC236}">
                <a16:creationId xmlns:a16="http://schemas.microsoft.com/office/drawing/2014/main" id="{BF26BA9B-2BC4-738D-672B-7862B77CD8E6}"/>
              </a:ext>
            </a:extLst>
          </p:cNvPr>
          <p:cNvSpPr txBox="1"/>
          <p:nvPr/>
        </p:nvSpPr>
        <p:spPr>
          <a:xfrm>
            <a:off x="1419490" y="5090651"/>
            <a:ext cx="9602470" cy="1141146"/>
          </a:xfrm>
          <a:prstGeom prst="rect">
            <a:avLst/>
          </a:prstGeom>
          <a:noFill/>
        </p:spPr>
        <p:txBody>
          <a:bodyPr wrap="square">
            <a:spAutoFit/>
          </a:bodyPr>
          <a:lstStyle/>
          <a:p>
            <a:pPr>
              <a:lnSpc>
                <a:spcPct val="150000"/>
              </a:lnSpc>
            </a:pPr>
            <a:r>
              <a:rPr lang="en-US" sz="2400" dirty="0">
                <a:effectLst/>
                <a:latin typeface="Times New Roman" panose="02020603050405020304" pitchFamily="18" charset="0"/>
                <a:ea typeface="Times New Roman" panose="02020603050405020304" pitchFamily="18" charset="0"/>
              </a:rPr>
              <a:t>This demonstrates</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feasibility</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using</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ultrasonic sensor</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to</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detect</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presence</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of</a:t>
            </a:r>
            <a:r>
              <a:rPr lang="en-US" sz="2400" spc="-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hump. </a:t>
            </a:r>
            <a:endParaRPr lang="en-IN" sz="2400" dirty="0"/>
          </a:p>
        </p:txBody>
      </p:sp>
      <p:sp>
        <p:nvSpPr>
          <p:cNvPr id="2" name="Slide Number Placeholder 1">
            <a:extLst>
              <a:ext uri="{FF2B5EF4-FFF2-40B4-BE49-F238E27FC236}">
                <a16:creationId xmlns:a16="http://schemas.microsoft.com/office/drawing/2014/main" id="{82B8E2C2-76CA-4B25-F57D-FCC8610DBCCA}"/>
              </a:ext>
            </a:extLst>
          </p:cNvPr>
          <p:cNvSpPr>
            <a:spLocks noGrp="1"/>
          </p:cNvSpPr>
          <p:nvPr>
            <p:ph type="sldNum" sz="quarter" idx="12"/>
          </p:nvPr>
        </p:nvSpPr>
        <p:spPr/>
        <p:txBody>
          <a:bodyPr/>
          <a:lstStyle/>
          <a:p>
            <a:fld id="{62414546-423C-45BD-8D70-173809F69FA5}" type="slidenum">
              <a:rPr lang="en-IN" smtClean="0"/>
              <a:t>37</a:t>
            </a:fld>
            <a:endParaRPr lang="en-IN"/>
          </a:p>
        </p:txBody>
      </p:sp>
    </p:spTree>
    <p:extLst>
      <p:ext uri="{BB962C8B-B14F-4D97-AF65-F5344CB8AC3E}">
        <p14:creationId xmlns:p14="http://schemas.microsoft.com/office/powerpoint/2010/main" val="4247124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DC576F0-8BF1-F415-01A6-43F49AF0EA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1135" y="606962"/>
            <a:ext cx="7049729" cy="2822038"/>
          </a:xfrm>
          <a:prstGeom prst="rect">
            <a:avLst/>
          </a:prstGeom>
          <a:noFill/>
          <a:ln>
            <a:noFill/>
          </a:ln>
        </p:spPr>
      </p:pic>
      <p:sp>
        <p:nvSpPr>
          <p:cNvPr id="5" name="TextBox 4">
            <a:extLst>
              <a:ext uri="{FF2B5EF4-FFF2-40B4-BE49-F238E27FC236}">
                <a16:creationId xmlns:a16="http://schemas.microsoft.com/office/drawing/2014/main" id="{765BEBC6-2C79-0904-78C0-60A9CC049BE2}"/>
              </a:ext>
            </a:extLst>
          </p:cNvPr>
          <p:cNvSpPr txBox="1"/>
          <p:nvPr/>
        </p:nvSpPr>
        <p:spPr>
          <a:xfrm>
            <a:off x="2674373" y="3719380"/>
            <a:ext cx="7433187"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Figure 7: Working of ultrasonic sensor, (a)Plain Road, (b) Speed bump</a:t>
            </a:r>
          </a:p>
        </p:txBody>
      </p:sp>
      <p:sp>
        <p:nvSpPr>
          <p:cNvPr id="7" name="TextBox 6">
            <a:extLst>
              <a:ext uri="{FF2B5EF4-FFF2-40B4-BE49-F238E27FC236}">
                <a16:creationId xmlns:a16="http://schemas.microsoft.com/office/drawing/2014/main" id="{9A2C5690-6FA5-CA49-F54F-12E67FB79664}"/>
              </a:ext>
            </a:extLst>
          </p:cNvPr>
          <p:cNvSpPr txBox="1"/>
          <p:nvPr/>
        </p:nvSpPr>
        <p:spPr>
          <a:xfrm>
            <a:off x="879986" y="4725666"/>
            <a:ext cx="10432025" cy="2120068"/>
          </a:xfrm>
          <a:prstGeom prst="rect">
            <a:avLst/>
          </a:prstGeom>
          <a:noFill/>
        </p:spPr>
        <p:txBody>
          <a:bodyPr wrap="square">
            <a:spAutoFit/>
          </a:bodyPr>
          <a:lstStyle/>
          <a:p>
            <a:pPr>
              <a:lnSpc>
                <a:spcPct val="150000"/>
              </a:lnSpc>
            </a:pPr>
            <a:r>
              <a:rPr lang="en-US" sz="2400" dirty="0">
                <a:latin typeface="Times New Roman" panose="02020603050405020304" pitchFamily="18" charset="0"/>
                <a:cs typeface="Times New Roman" panose="02020603050405020304" pitchFamily="18" charset="0"/>
              </a:rPr>
              <a:t>The picture shows how a sensor can be used to detect bumps on a road. The Waves from the Ultrasonic sensor hitting the flat surface and reflecting back in </a:t>
            </a:r>
            <a:r>
              <a:rPr lang="en-US" sz="2400" b="1" dirty="0">
                <a:latin typeface="Times New Roman" panose="02020603050405020304" pitchFamily="18" charset="0"/>
                <a:cs typeface="Times New Roman" panose="02020603050405020304" pitchFamily="18" charset="0"/>
              </a:rPr>
              <a:t>fig 4a, </a:t>
            </a:r>
            <a:r>
              <a:rPr lang="en-US" sz="2400" dirty="0">
                <a:latin typeface="Times New Roman" panose="02020603050405020304" pitchFamily="18" charset="0"/>
                <a:cs typeface="Times New Roman" panose="02020603050405020304" pitchFamily="18" charset="0"/>
              </a:rPr>
              <a:t>and hitting speed bump and reflecting back in </a:t>
            </a:r>
            <a:r>
              <a:rPr lang="en-US" sz="2400" b="1" dirty="0">
                <a:latin typeface="Times New Roman" panose="02020603050405020304" pitchFamily="18" charset="0"/>
                <a:cs typeface="Times New Roman" panose="02020603050405020304" pitchFamily="18" charset="0"/>
              </a:rPr>
              <a:t>fig 4b.</a:t>
            </a:r>
          </a:p>
          <a:p>
            <a:pPr>
              <a:lnSpc>
                <a:spcPct val="150000"/>
              </a:lnSpc>
            </a:pPr>
            <a:r>
              <a:rPr lang="en-US" dirty="0">
                <a:latin typeface="Times New Roman" panose="02020603050405020304" pitchFamily="18" charset="0"/>
                <a:cs typeface="Times New Roman" panose="02020603050405020304" pitchFamily="18" charset="0"/>
              </a:rPr>
              <a:t>                             </a:t>
            </a:r>
          </a:p>
        </p:txBody>
      </p:sp>
      <p:sp>
        <p:nvSpPr>
          <p:cNvPr id="2" name="Slide Number Placeholder 1">
            <a:extLst>
              <a:ext uri="{FF2B5EF4-FFF2-40B4-BE49-F238E27FC236}">
                <a16:creationId xmlns:a16="http://schemas.microsoft.com/office/drawing/2014/main" id="{BA503B02-CC70-44E1-6B27-EF2744AB8E2B}"/>
              </a:ext>
            </a:extLst>
          </p:cNvPr>
          <p:cNvSpPr>
            <a:spLocks noGrp="1"/>
          </p:cNvSpPr>
          <p:nvPr>
            <p:ph type="sldNum" sz="quarter" idx="12"/>
          </p:nvPr>
        </p:nvSpPr>
        <p:spPr/>
        <p:txBody>
          <a:bodyPr/>
          <a:lstStyle/>
          <a:p>
            <a:fld id="{62414546-423C-45BD-8D70-173809F69FA5}" type="slidenum">
              <a:rPr lang="en-IN" smtClean="0"/>
              <a:t>38</a:t>
            </a:fld>
            <a:endParaRPr lang="en-IN"/>
          </a:p>
        </p:txBody>
      </p:sp>
    </p:spTree>
    <p:extLst>
      <p:ext uri="{BB962C8B-B14F-4D97-AF65-F5344CB8AC3E}">
        <p14:creationId xmlns:p14="http://schemas.microsoft.com/office/powerpoint/2010/main" val="4025074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5FAB8D-46F2-6189-37B1-80666EB60075}"/>
              </a:ext>
            </a:extLst>
          </p:cNvPr>
          <p:cNvSpPr txBox="1"/>
          <p:nvPr/>
        </p:nvSpPr>
        <p:spPr>
          <a:xfrm>
            <a:off x="381000" y="228600"/>
            <a:ext cx="7772400" cy="369332"/>
          </a:xfrm>
          <a:prstGeom prst="rect">
            <a:avLst/>
          </a:prstGeom>
          <a:noFill/>
        </p:spPr>
        <p:txBody>
          <a:bodyPr wrap="square">
            <a:spAutoFit/>
          </a:bodyPr>
          <a:lstStyle/>
          <a:p>
            <a:pPr marL="190500" algn="just">
              <a:spcBef>
                <a:spcPts val="1400"/>
              </a:spcBef>
            </a:pPr>
            <a:r>
              <a:rPr lang="en-US" sz="1800" b="1" dirty="0">
                <a:effectLst/>
                <a:latin typeface="Times New Roman" panose="02020603050405020304" pitchFamily="18" charset="0"/>
                <a:ea typeface="Times New Roman" panose="02020603050405020304" pitchFamily="18" charset="0"/>
              </a:rPr>
              <a:t>Objective</a:t>
            </a:r>
            <a:r>
              <a:rPr lang="en-US" sz="1800" b="1" spc="-2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1: Collection, Labeling,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Annotation</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Pothole</a:t>
            </a:r>
            <a:r>
              <a:rPr lang="en-US" sz="1800" b="1" spc="-10" dirty="0">
                <a:effectLst/>
                <a:latin typeface="Times New Roman" panose="02020603050405020304" pitchFamily="18" charset="0"/>
                <a:ea typeface="Times New Roman" panose="02020603050405020304" pitchFamily="18" charset="0"/>
              </a:rPr>
              <a:t> Images</a:t>
            </a:r>
            <a:endParaRPr lang="en-IN" sz="1800" b="1"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A717A533-3614-5DE7-0F59-8DFFBEF5AD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19" t="13742" r="1903" b="6068"/>
          <a:stretch/>
        </p:blipFill>
        <p:spPr bwMode="auto">
          <a:xfrm>
            <a:off x="2514600" y="1001634"/>
            <a:ext cx="6400800" cy="3722766"/>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8E4851A3-99DC-A546-D3FF-DB54FCA80A70}"/>
              </a:ext>
            </a:extLst>
          </p:cNvPr>
          <p:cNvSpPr txBox="1"/>
          <p:nvPr/>
        </p:nvSpPr>
        <p:spPr>
          <a:xfrm>
            <a:off x="2514600" y="4830390"/>
            <a:ext cx="6096000" cy="369332"/>
          </a:xfrm>
          <a:prstGeom prst="rect">
            <a:avLst/>
          </a:prstGeom>
          <a:noFill/>
        </p:spPr>
        <p:txBody>
          <a:bodyPr wrap="square">
            <a:spAutoFit/>
          </a:bodyPr>
          <a:lstStyle/>
          <a:p>
            <a:pPr algn="ctr"/>
            <a:r>
              <a:rPr lang="en-IN" sz="1800" b="1" dirty="0">
                <a:solidFill>
                  <a:srgbClr val="212121"/>
                </a:solidFill>
                <a:effectLst/>
                <a:latin typeface="Times New Roman" panose="02020603050405020304" pitchFamily="18" charset="0"/>
                <a:ea typeface="Times New Roman" panose="02020603050405020304" pitchFamily="18" charset="0"/>
              </a:rPr>
              <a:t>Figure 8: Data collection images for potholes</a:t>
            </a:r>
            <a:endParaRPr lang="en-IN" sz="18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0145BB64-CE85-5FD7-0743-2CC36457FD42}"/>
              </a:ext>
            </a:extLst>
          </p:cNvPr>
          <p:cNvSpPr txBox="1"/>
          <p:nvPr/>
        </p:nvSpPr>
        <p:spPr>
          <a:xfrm>
            <a:off x="660400" y="5533200"/>
            <a:ext cx="10871200" cy="1200329"/>
          </a:xfrm>
          <a:prstGeom prst="rect">
            <a:avLst/>
          </a:prstGeom>
          <a:noFill/>
        </p:spPr>
        <p:txBody>
          <a:bodyPr wrap="square">
            <a:spAutoFit/>
          </a:bodyPr>
          <a:lstStyle/>
          <a:p>
            <a:pPr algn="just"/>
            <a:r>
              <a:rPr lang="en-US" sz="2000" dirty="0">
                <a:solidFill>
                  <a:srgbClr val="212121"/>
                </a:solidFill>
                <a:latin typeface="Times New Roman" panose="02020603050405020304" pitchFamily="18" charset="0"/>
                <a:ea typeface="Times New Roman" panose="02020603050405020304" pitchFamily="18" charset="0"/>
              </a:rPr>
              <a:t>	</a:t>
            </a:r>
            <a:r>
              <a:rPr lang="en-US" sz="2400" dirty="0">
                <a:solidFill>
                  <a:srgbClr val="212121"/>
                </a:solidFill>
                <a:latin typeface="Times New Roman" panose="02020603050405020304" pitchFamily="18" charset="0"/>
                <a:ea typeface="Times New Roman" panose="02020603050405020304" pitchFamily="18" charset="0"/>
              </a:rPr>
              <a:t>This picture </a:t>
            </a:r>
            <a:r>
              <a:rPr lang="en-US" sz="2400" dirty="0">
                <a:solidFill>
                  <a:srgbClr val="212121"/>
                </a:solidFill>
                <a:effectLst/>
                <a:latin typeface="Times New Roman" panose="02020603050405020304" pitchFamily="18" charset="0"/>
                <a:ea typeface="Times New Roman" panose="02020603050405020304" pitchFamily="18" charset="0"/>
              </a:rPr>
              <a:t>shows an image of data collection done for potholes. The data collected from various means which includes manual collection, </a:t>
            </a:r>
            <a:r>
              <a:rPr lang="en-US" sz="2400" dirty="0" err="1">
                <a:solidFill>
                  <a:srgbClr val="212121"/>
                </a:solidFill>
                <a:effectLst/>
                <a:latin typeface="Times New Roman" panose="02020603050405020304" pitchFamily="18" charset="0"/>
                <a:ea typeface="Times New Roman" panose="02020603050405020304" pitchFamily="18" charset="0"/>
              </a:rPr>
              <a:t>roboflow</a:t>
            </a:r>
            <a:r>
              <a:rPr lang="en-US" sz="2400" dirty="0">
                <a:solidFill>
                  <a:srgbClr val="212121"/>
                </a:solidFill>
                <a:effectLst/>
                <a:latin typeface="Times New Roman" panose="02020603050405020304" pitchFamily="18" charset="0"/>
                <a:ea typeface="Times New Roman" panose="02020603050405020304" pitchFamily="18" charset="0"/>
              </a:rPr>
              <a:t> and online sources. There is total of 1700 images collected in all.</a:t>
            </a:r>
            <a:endParaRPr lang="en-IN" sz="2400" dirty="0"/>
          </a:p>
        </p:txBody>
      </p:sp>
      <p:sp>
        <p:nvSpPr>
          <p:cNvPr id="2" name="Slide Number Placeholder 1">
            <a:extLst>
              <a:ext uri="{FF2B5EF4-FFF2-40B4-BE49-F238E27FC236}">
                <a16:creationId xmlns:a16="http://schemas.microsoft.com/office/drawing/2014/main" id="{A32DF1AB-4F99-B262-F13D-645D88FC5499}"/>
              </a:ext>
            </a:extLst>
          </p:cNvPr>
          <p:cNvSpPr>
            <a:spLocks noGrp="1"/>
          </p:cNvSpPr>
          <p:nvPr>
            <p:ph type="sldNum" sz="quarter" idx="12"/>
          </p:nvPr>
        </p:nvSpPr>
        <p:spPr/>
        <p:txBody>
          <a:bodyPr/>
          <a:lstStyle/>
          <a:p>
            <a:fld id="{62414546-423C-45BD-8D70-173809F69FA5}" type="slidenum">
              <a:rPr lang="en-IN" smtClean="0"/>
              <a:t>39</a:t>
            </a:fld>
            <a:endParaRPr lang="en-IN"/>
          </a:p>
        </p:txBody>
      </p:sp>
    </p:spTree>
    <p:extLst>
      <p:ext uri="{BB962C8B-B14F-4D97-AF65-F5344CB8AC3E}">
        <p14:creationId xmlns:p14="http://schemas.microsoft.com/office/powerpoint/2010/main" val="2045793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4637804-2D42-97EA-C9DA-BF64B3C26580}"/>
              </a:ext>
            </a:extLst>
          </p:cNvPr>
          <p:cNvSpPr txBox="1"/>
          <p:nvPr/>
        </p:nvSpPr>
        <p:spPr>
          <a:xfrm>
            <a:off x="253388" y="750900"/>
            <a:ext cx="11685224" cy="4858061"/>
          </a:xfrm>
          <a:prstGeom prst="rect">
            <a:avLst/>
          </a:prstGeom>
          <a:noFill/>
        </p:spPr>
        <p:txBody>
          <a:bodyPr wrap="square">
            <a:spAutoFit/>
          </a:bodyPr>
          <a:lstStyle/>
          <a:p>
            <a:r>
              <a:rPr lang="en-US" sz="4400"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endParaRPr>
          </a:p>
          <a:p>
            <a:endParaRPr lang="en-US" dirty="0"/>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project addresses the critical issues of road safety and vehicle maintenance by minimizing the risks associated with road hazards. The Indian government said total 4,775 and 3,564 accidents occurred in the years 2019 and 2020, respectively, due to potholes and 3.6 thousand accidents are occurred 2021. </a:t>
            </a:r>
          </a:p>
          <a:p>
            <a:pPr marL="342900" indent="-342900"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primary objective is to create a system that can accurately detect the presence of potholes and humps on roadways, and then transmit timely alerts to drivers.</a:t>
            </a:r>
          </a:p>
          <a:p>
            <a:pPr marL="342900" indent="-342900" algn="just">
              <a:lnSpc>
                <a:spcPct val="150000"/>
              </a:lnSpc>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7896E1DB-6531-3E0F-718B-60D86F1B56F4}"/>
              </a:ext>
            </a:extLst>
          </p:cNvPr>
          <p:cNvSpPr>
            <a:spLocks noGrp="1"/>
          </p:cNvSpPr>
          <p:nvPr>
            <p:ph type="sldNum" sz="quarter" idx="12"/>
          </p:nvPr>
        </p:nvSpPr>
        <p:spPr/>
        <p:txBody>
          <a:bodyPr/>
          <a:lstStyle/>
          <a:p>
            <a:fld id="{34E34FCB-A826-492E-8942-8B40FE18FC49}" type="slidenum">
              <a:rPr lang="en-US" smtClean="0"/>
              <a:t>4</a:t>
            </a:fld>
            <a:endParaRPr lang="en-US"/>
          </a:p>
        </p:txBody>
      </p:sp>
    </p:spTree>
    <p:extLst>
      <p:ext uri="{BB962C8B-B14F-4D97-AF65-F5344CB8AC3E}">
        <p14:creationId xmlns:p14="http://schemas.microsoft.com/office/powerpoint/2010/main" val="2473094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AA947B-5989-ECBC-4C1D-8640E664FC76}"/>
              </a:ext>
            </a:extLst>
          </p:cNvPr>
          <p:cNvSpPr txBox="1"/>
          <p:nvPr/>
        </p:nvSpPr>
        <p:spPr>
          <a:xfrm>
            <a:off x="381000" y="228600"/>
            <a:ext cx="6934200" cy="369332"/>
          </a:xfrm>
          <a:prstGeom prst="rect">
            <a:avLst/>
          </a:prstGeom>
          <a:noFill/>
        </p:spPr>
        <p:txBody>
          <a:bodyPr wrap="square">
            <a:spAutoFit/>
          </a:bodyPr>
          <a:lstStyle/>
          <a:p>
            <a:pPr marL="190500" algn="just">
              <a:spcBef>
                <a:spcPts val="715"/>
              </a:spcBef>
            </a:pPr>
            <a:r>
              <a:rPr lang="en-US" sz="1800" b="1" dirty="0">
                <a:effectLst/>
                <a:latin typeface="Times New Roman" panose="02020603050405020304" pitchFamily="18" charset="0"/>
                <a:ea typeface="Times New Roman" panose="02020603050405020304" pitchFamily="18" charset="0"/>
              </a:rPr>
              <a:t>Objective 2: Training,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Testing,</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and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Detection</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Potholes</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on</a:t>
            </a:r>
            <a:r>
              <a:rPr lang="en-US" sz="1800" b="1" spc="-5" dirty="0">
                <a:effectLst/>
                <a:latin typeface="Times New Roman" panose="02020603050405020304" pitchFamily="18" charset="0"/>
                <a:ea typeface="Times New Roman" panose="02020603050405020304" pitchFamily="18" charset="0"/>
              </a:rPr>
              <a:t> </a:t>
            </a:r>
            <a:r>
              <a:rPr lang="en-US" sz="1800" b="1" spc="-20" dirty="0">
                <a:effectLst/>
                <a:latin typeface="Times New Roman" panose="02020603050405020304" pitchFamily="18" charset="0"/>
                <a:ea typeface="Times New Roman" panose="02020603050405020304" pitchFamily="18" charset="0"/>
              </a:rPr>
              <a:t>Road</a:t>
            </a:r>
            <a:endParaRPr lang="en-IN" sz="1800" b="1"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C8ECEDBF-01CB-171E-5D6C-B25F258D8BB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914400"/>
            <a:ext cx="4876800" cy="3810000"/>
          </a:xfrm>
          <a:prstGeom prst="rect">
            <a:avLst/>
          </a:prstGeom>
          <a:noFill/>
          <a:ln>
            <a:noFill/>
          </a:ln>
        </p:spPr>
      </p:pic>
      <p:sp>
        <p:nvSpPr>
          <p:cNvPr id="7" name="TextBox 6">
            <a:extLst>
              <a:ext uri="{FF2B5EF4-FFF2-40B4-BE49-F238E27FC236}">
                <a16:creationId xmlns:a16="http://schemas.microsoft.com/office/drawing/2014/main" id="{4FA8B8A8-CD2A-1000-B053-B8C65F695FBE}"/>
              </a:ext>
            </a:extLst>
          </p:cNvPr>
          <p:cNvSpPr txBox="1"/>
          <p:nvPr/>
        </p:nvSpPr>
        <p:spPr>
          <a:xfrm>
            <a:off x="3848100" y="4724400"/>
            <a:ext cx="6096000" cy="458074"/>
          </a:xfrm>
          <a:prstGeom prst="rect">
            <a:avLst/>
          </a:prstGeom>
          <a:noFill/>
        </p:spPr>
        <p:txBody>
          <a:bodyPr wrap="square">
            <a:spAutoFit/>
          </a:bodyPr>
          <a:lstStyle/>
          <a:p>
            <a:pPr marR="213360">
              <a:lnSpc>
                <a:spcPct val="150000"/>
              </a:lnSpc>
              <a:spcBef>
                <a:spcPts val="790"/>
              </a:spcBef>
              <a:spcAft>
                <a:spcPts val="0"/>
              </a:spcAft>
            </a:pPr>
            <a:r>
              <a:rPr lang="en-US" sz="1800" b="1" dirty="0">
                <a:solidFill>
                  <a:srgbClr val="212121"/>
                </a:solidFill>
                <a:effectLst/>
                <a:latin typeface="Times New Roman" panose="02020603050405020304" pitchFamily="18" charset="0"/>
                <a:ea typeface="Times New Roman" panose="02020603050405020304" pitchFamily="18" charset="0"/>
              </a:rPr>
              <a:t>Figure 9: Trained batch of pothole images</a:t>
            </a:r>
            <a:endParaRPr lang="en-IN" sz="1800" dirty="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015F83F3-3DEB-B58C-0111-81702B9FBE5E}"/>
              </a:ext>
            </a:extLst>
          </p:cNvPr>
          <p:cNvSpPr txBox="1"/>
          <p:nvPr/>
        </p:nvSpPr>
        <p:spPr>
          <a:xfrm>
            <a:off x="533400" y="5328047"/>
            <a:ext cx="11125200" cy="1569660"/>
          </a:xfrm>
          <a:prstGeom prst="rect">
            <a:avLst/>
          </a:prstGeom>
          <a:noFill/>
        </p:spPr>
        <p:txBody>
          <a:bodyPr wrap="square">
            <a:spAutoFit/>
          </a:bodyPr>
          <a:lstStyle/>
          <a:p>
            <a:pPr marL="190500" marR="213360" algn="just">
              <a:spcAft>
                <a:spcPts val="0"/>
              </a:spcAft>
            </a:pPr>
            <a:r>
              <a:rPr lang="en-US" sz="200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The training phase commenced with the preparation of the annotated dataset, which was split into training and testing sets to ensure unbiased evaluation. Utilizing the YOLOv4 Tiny</a:t>
            </a:r>
            <a:r>
              <a:rPr lang="en-US" sz="2400" spc="-5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model</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architecture,</a:t>
            </a:r>
            <a:r>
              <a:rPr lang="en-US" sz="2400" spc="-4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the</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training</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process</a:t>
            </a:r>
            <a:r>
              <a:rPr lang="en-US" sz="2400" spc="-5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involved</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fine-tuning</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the</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pre-trained</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model</a:t>
            </a:r>
            <a:r>
              <a:rPr lang="en-US" sz="2400" spc="-5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on the annotated dataset to optimize pothole detection performance. </a:t>
            </a:r>
            <a:endParaRPr lang="en-IN" sz="2400" dirty="0"/>
          </a:p>
        </p:txBody>
      </p:sp>
      <p:sp>
        <p:nvSpPr>
          <p:cNvPr id="2" name="Slide Number Placeholder 1">
            <a:extLst>
              <a:ext uri="{FF2B5EF4-FFF2-40B4-BE49-F238E27FC236}">
                <a16:creationId xmlns:a16="http://schemas.microsoft.com/office/drawing/2014/main" id="{E0FE017C-1330-F3DF-B90D-BCEF3DA2E25B}"/>
              </a:ext>
            </a:extLst>
          </p:cNvPr>
          <p:cNvSpPr>
            <a:spLocks noGrp="1"/>
          </p:cNvSpPr>
          <p:nvPr>
            <p:ph type="sldNum" sz="quarter" idx="12"/>
          </p:nvPr>
        </p:nvSpPr>
        <p:spPr/>
        <p:txBody>
          <a:bodyPr/>
          <a:lstStyle/>
          <a:p>
            <a:fld id="{62414546-423C-45BD-8D70-173809F69FA5}" type="slidenum">
              <a:rPr lang="en-IN" smtClean="0"/>
              <a:t>40</a:t>
            </a:fld>
            <a:endParaRPr lang="en-IN"/>
          </a:p>
        </p:txBody>
      </p:sp>
    </p:spTree>
    <p:extLst>
      <p:ext uri="{BB962C8B-B14F-4D97-AF65-F5344CB8AC3E}">
        <p14:creationId xmlns:p14="http://schemas.microsoft.com/office/powerpoint/2010/main" val="3315713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79918A-3FD1-913F-5158-8E6BD13C1986}"/>
              </a:ext>
            </a:extLst>
          </p:cNvPr>
          <p:cNvSpPr txBox="1"/>
          <p:nvPr/>
        </p:nvSpPr>
        <p:spPr>
          <a:xfrm>
            <a:off x="825909" y="1639896"/>
            <a:ext cx="9999406" cy="2803140"/>
          </a:xfrm>
          <a:prstGeom prst="rect">
            <a:avLst/>
          </a:prstGeom>
          <a:noFill/>
        </p:spPr>
        <p:txBody>
          <a:bodyPr wrap="square">
            <a:spAutoFit/>
          </a:bodyPr>
          <a:lstStyle/>
          <a:p>
            <a:pPr algn="just">
              <a:lnSpc>
                <a:spcPct val="150000"/>
              </a:lnSpc>
            </a:pPr>
            <a:r>
              <a:rPr lang="en-US" sz="180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The</a:t>
            </a:r>
            <a:r>
              <a:rPr lang="en-US" sz="2400" spc="-4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objective</a:t>
            </a:r>
            <a:r>
              <a:rPr lang="en-US" sz="2400" spc="-4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of</a:t>
            </a:r>
            <a:r>
              <a:rPr lang="en-US" sz="2400" spc="-4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designing</a:t>
            </a:r>
            <a:r>
              <a:rPr lang="en-US" sz="2400" spc="-3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and</a:t>
            </a:r>
            <a:r>
              <a:rPr lang="en-US" sz="2400" spc="-3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implementing</a:t>
            </a:r>
            <a:r>
              <a:rPr lang="en-US" sz="2400" spc="-3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an</a:t>
            </a:r>
            <a:r>
              <a:rPr lang="en-US" sz="2400" spc="-3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alert</a:t>
            </a:r>
            <a:r>
              <a:rPr lang="en-US" sz="2400" spc="-3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system</a:t>
            </a:r>
            <a:r>
              <a:rPr lang="en-US" sz="2400" spc="-3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for</a:t>
            </a:r>
            <a:r>
              <a:rPr lang="en-US" sz="2400" spc="-45"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two-wheeler</a:t>
            </a:r>
            <a:r>
              <a:rPr lang="en-US" sz="2400" spc="-4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drivers</a:t>
            </a:r>
            <a:r>
              <a:rPr lang="en-US" sz="2400" spc="-40" dirty="0">
                <a:solidFill>
                  <a:srgbClr val="212121"/>
                </a:solidFill>
                <a:effectLst/>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upon detecting humps or potholes</a:t>
            </a:r>
            <a:r>
              <a:rPr lang="en-US" sz="2400" dirty="0">
                <a:solidFill>
                  <a:srgbClr val="212121"/>
                </a:solidFill>
                <a:latin typeface="Times New Roman" panose="02020603050405020304" pitchFamily="18" charset="0"/>
                <a:ea typeface="Times New Roman" panose="02020603050405020304" pitchFamily="18" charset="0"/>
              </a:rPr>
              <a:t> </a:t>
            </a:r>
            <a:r>
              <a:rPr lang="en-US" sz="2400" dirty="0">
                <a:solidFill>
                  <a:srgbClr val="212121"/>
                </a:solidFill>
                <a:effectLst/>
                <a:latin typeface="Times New Roman" panose="02020603050405020304" pitchFamily="18" charset="0"/>
                <a:ea typeface="Times New Roman" panose="02020603050405020304" pitchFamily="18" charset="0"/>
              </a:rPr>
              <a:t>was achieved by integrating ultrasonic sensors for hump detection and the YOLOv4 Tiny model for pothole detection. Upon detecting a hump or pothole, the system triggers a buzzer to emit an audible alert, ensuring timely notification to drivers. </a:t>
            </a:r>
            <a:endParaRPr lang="en-IN" sz="2400" dirty="0"/>
          </a:p>
        </p:txBody>
      </p:sp>
      <p:sp>
        <p:nvSpPr>
          <p:cNvPr id="7" name="TextBox 6">
            <a:extLst>
              <a:ext uri="{FF2B5EF4-FFF2-40B4-BE49-F238E27FC236}">
                <a16:creationId xmlns:a16="http://schemas.microsoft.com/office/drawing/2014/main" id="{8ED712E5-390E-DF04-326F-F7060A73B034}"/>
              </a:ext>
            </a:extLst>
          </p:cNvPr>
          <p:cNvSpPr txBox="1"/>
          <p:nvPr/>
        </p:nvSpPr>
        <p:spPr>
          <a:xfrm>
            <a:off x="540774" y="679727"/>
            <a:ext cx="10284541" cy="830997"/>
          </a:xfrm>
          <a:prstGeom prst="rect">
            <a:avLst/>
          </a:prstGeom>
          <a:noFill/>
        </p:spPr>
        <p:txBody>
          <a:bodyPr wrap="square">
            <a:spAutoFit/>
          </a:bodyPr>
          <a:lstStyle/>
          <a:p>
            <a:pPr marL="190500" algn="just">
              <a:spcBef>
                <a:spcPts val="1085"/>
              </a:spcBef>
            </a:pPr>
            <a:r>
              <a:rPr lang="en-US" sz="2400" b="1" dirty="0">
                <a:effectLst/>
                <a:latin typeface="Times New Roman" panose="02020603050405020304" pitchFamily="18" charset="0"/>
                <a:ea typeface="Times New Roman" panose="02020603050405020304" pitchFamily="18" charset="0"/>
              </a:rPr>
              <a:t>Objective</a:t>
            </a:r>
            <a:r>
              <a:rPr lang="en-US" sz="2400" b="1" spc="-2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3:</a:t>
            </a:r>
            <a:r>
              <a:rPr lang="en-US" sz="2400" b="1" spc="-55" dirty="0">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Design and</a:t>
            </a:r>
            <a:r>
              <a:rPr lang="en-US" sz="2400" b="1" spc="-10" dirty="0">
                <a:solidFill>
                  <a:srgbClr val="212121"/>
                </a:solidFill>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Development</a:t>
            </a:r>
            <a:r>
              <a:rPr lang="en-US" sz="2400" b="1" spc="-5" dirty="0">
                <a:solidFill>
                  <a:srgbClr val="212121"/>
                </a:solidFill>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of</a:t>
            </a:r>
            <a:r>
              <a:rPr lang="en-US" sz="2400" b="1" spc="-10" dirty="0">
                <a:solidFill>
                  <a:srgbClr val="212121"/>
                </a:solidFill>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Alert</a:t>
            </a:r>
            <a:r>
              <a:rPr lang="en-US" sz="2400" b="1" spc="-5" dirty="0">
                <a:solidFill>
                  <a:srgbClr val="212121"/>
                </a:solidFill>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System</a:t>
            </a:r>
            <a:r>
              <a:rPr lang="en-US" sz="2400" b="1" spc="5" dirty="0">
                <a:solidFill>
                  <a:srgbClr val="212121"/>
                </a:solidFill>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for</a:t>
            </a:r>
            <a:r>
              <a:rPr lang="en-US" sz="2400" b="1" spc="-15" dirty="0">
                <a:solidFill>
                  <a:srgbClr val="212121"/>
                </a:solidFill>
                <a:effectLst/>
                <a:latin typeface="Times New Roman" panose="02020603050405020304" pitchFamily="18" charset="0"/>
                <a:ea typeface="Times New Roman" panose="02020603050405020304" pitchFamily="18" charset="0"/>
              </a:rPr>
              <a:t> </a:t>
            </a:r>
            <a:r>
              <a:rPr lang="en-US" sz="2400" b="1" dirty="0">
                <a:solidFill>
                  <a:srgbClr val="212121"/>
                </a:solidFill>
                <a:effectLst/>
                <a:latin typeface="Times New Roman" panose="02020603050405020304" pitchFamily="18" charset="0"/>
                <a:ea typeface="Times New Roman" panose="02020603050405020304" pitchFamily="18" charset="0"/>
              </a:rPr>
              <a:t>Two-Wheeler</a:t>
            </a:r>
            <a:r>
              <a:rPr lang="en-US" sz="2400" b="1" spc="5" dirty="0">
                <a:solidFill>
                  <a:srgbClr val="212121"/>
                </a:solidFill>
                <a:effectLst/>
                <a:latin typeface="Times New Roman" panose="02020603050405020304" pitchFamily="18" charset="0"/>
                <a:ea typeface="Times New Roman" panose="02020603050405020304" pitchFamily="18" charset="0"/>
              </a:rPr>
              <a:t> </a:t>
            </a:r>
            <a:r>
              <a:rPr lang="en-US" sz="2400" b="1" spc="-10" dirty="0">
                <a:solidFill>
                  <a:srgbClr val="212121"/>
                </a:solidFill>
                <a:effectLst/>
                <a:latin typeface="Times New Roman" panose="02020603050405020304" pitchFamily="18" charset="0"/>
                <a:ea typeface="Times New Roman" panose="02020603050405020304" pitchFamily="18" charset="0"/>
              </a:rPr>
              <a:t>Drivers</a:t>
            </a:r>
            <a:endParaRPr lang="en-IN" sz="2400" b="1"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9A8505FB-46AE-49C8-0141-40E42BEC65F0}"/>
              </a:ext>
            </a:extLst>
          </p:cNvPr>
          <p:cNvSpPr>
            <a:spLocks noGrp="1"/>
          </p:cNvSpPr>
          <p:nvPr>
            <p:ph type="sldNum" sz="quarter" idx="12"/>
          </p:nvPr>
        </p:nvSpPr>
        <p:spPr/>
        <p:txBody>
          <a:bodyPr/>
          <a:lstStyle/>
          <a:p>
            <a:fld id="{62414546-423C-45BD-8D70-173809F69FA5}" type="slidenum">
              <a:rPr lang="en-IN" smtClean="0"/>
              <a:t>41</a:t>
            </a:fld>
            <a:endParaRPr lang="en-IN"/>
          </a:p>
        </p:txBody>
      </p:sp>
    </p:spTree>
    <p:extLst>
      <p:ext uri="{BB962C8B-B14F-4D97-AF65-F5344CB8AC3E}">
        <p14:creationId xmlns:p14="http://schemas.microsoft.com/office/powerpoint/2010/main" val="4016919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C9CC4BD-1DF9-86D2-9EB3-F6E6CEC75AFE}"/>
              </a:ext>
            </a:extLst>
          </p:cNvPr>
          <p:cNvSpPr txBox="1"/>
          <p:nvPr/>
        </p:nvSpPr>
        <p:spPr>
          <a:xfrm>
            <a:off x="279933" y="333205"/>
            <a:ext cx="6758940" cy="369332"/>
          </a:xfrm>
          <a:prstGeom prst="rect">
            <a:avLst/>
          </a:prstGeom>
          <a:noFill/>
        </p:spPr>
        <p:txBody>
          <a:bodyPr wrap="square">
            <a:spAutoFit/>
          </a:bodyPr>
          <a:lstStyle/>
          <a:p>
            <a:pPr marL="190500" algn="just">
              <a:spcBef>
                <a:spcPts val="1025"/>
              </a:spcBef>
            </a:pPr>
            <a:r>
              <a:rPr lang="en-US" sz="1800" b="1" dirty="0">
                <a:effectLst/>
                <a:latin typeface="Times New Roman" panose="02020603050405020304" pitchFamily="18" charset="0"/>
                <a:ea typeface="Times New Roman" panose="02020603050405020304" pitchFamily="18" charset="0"/>
              </a:rPr>
              <a:t>Objective 4:</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Storage</a:t>
            </a:r>
            <a:r>
              <a:rPr lang="en-US" sz="1800" b="1" spc="-10"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of Pothole</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Detected</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Output</a:t>
            </a:r>
            <a:r>
              <a:rPr lang="en-US" sz="1800" b="1" spc="-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Video</a:t>
            </a:r>
            <a:r>
              <a:rPr lang="en-US" sz="1800" b="1" spc="-5" dirty="0">
                <a:effectLst/>
                <a:latin typeface="Times New Roman" panose="02020603050405020304" pitchFamily="18" charset="0"/>
                <a:ea typeface="Times New Roman" panose="02020603050405020304" pitchFamily="18" charset="0"/>
              </a:rPr>
              <a:t> </a:t>
            </a:r>
            <a:r>
              <a:rPr lang="en-US" sz="1800" b="1" spc="-10" dirty="0">
                <a:effectLst/>
                <a:latin typeface="Times New Roman" panose="02020603050405020304" pitchFamily="18" charset="0"/>
                <a:ea typeface="Times New Roman" panose="02020603050405020304" pitchFamily="18" charset="0"/>
              </a:rPr>
              <a:t>Files</a:t>
            </a:r>
            <a:endParaRPr lang="en-IN" sz="1800" b="1" dirty="0">
              <a:effectLst/>
              <a:latin typeface="Times New Roman" panose="02020603050405020304" pitchFamily="18" charset="0"/>
              <a:ea typeface="Times New Roman" panose="02020603050405020304" pitchFamily="18" charset="0"/>
            </a:endParaRPr>
          </a:p>
        </p:txBody>
      </p:sp>
      <p:sp>
        <p:nvSpPr>
          <p:cNvPr id="16" name="TextBox 15">
            <a:extLst>
              <a:ext uri="{FF2B5EF4-FFF2-40B4-BE49-F238E27FC236}">
                <a16:creationId xmlns:a16="http://schemas.microsoft.com/office/drawing/2014/main" id="{9DA48A28-8D4A-17D6-B057-DEF4F6794662}"/>
              </a:ext>
            </a:extLst>
          </p:cNvPr>
          <p:cNvSpPr txBox="1"/>
          <p:nvPr/>
        </p:nvSpPr>
        <p:spPr>
          <a:xfrm>
            <a:off x="3204020" y="5201356"/>
            <a:ext cx="6096000" cy="369332"/>
          </a:xfrm>
          <a:prstGeom prst="rect">
            <a:avLst/>
          </a:prstGeom>
          <a:noFill/>
        </p:spPr>
        <p:txBody>
          <a:bodyPr wrap="square">
            <a:spAutoFit/>
          </a:bodyPr>
          <a:lstStyle/>
          <a:p>
            <a:pPr marL="190500">
              <a:spcBef>
                <a:spcPts val="1025"/>
              </a:spcBef>
            </a:pPr>
            <a:r>
              <a:rPr lang="en-US" sz="1800" b="1" dirty="0">
                <a:effectLst/>
                <a:latin typeface="Times New Roman" panose="02020603050405020304" pitchFamily="18" charset="0"/>
                <a:ea typeface="Times New Roman" panose="02020603050405020304" pitchFamily="18" charset="0"/>
              </a:rPr>
              <a:t>Figure 10: The output video files stored in a results folder</a:t>
            </a:r>
            <a:endParaRPr lang="en-IN" sz="1800" b="1" dirty="0">
              <a:effectLst/>
              <a:latin typeface="Times New Roman" panose="02020603050405020304" pitchFamily="18" charset="0"/>
              <a:ea typeface="Times New Roman" panose="02020603050405020304" pitchFamily="18" charset="0"/>
            </a:endParaRPr>
          </a:p>
        </p:txBody>
      </p:sp>
      <p:sp>
        <p:nvSpPr>
          <p:cNvPr id="18" name="TextBox 17">
            <a:extLst>
              <a:ext uri="{FF2B5EF4-FFF2-40B4-BE49-F238E27FC236}">
                <a16:creationId xmlns:a16="http://schemas.microsoft.com/office/drawing/2014/main" id="{2D2C1ACE-8AEF-A6C9-E804-2E2CBD8CC0FB}"/>
              </a:ext>
            </a:extLst>
          </p:cNvPr>
          <p:cNvSpPr txBox="1"/>
          <p:nvPr/>
        </p:nvSpPr>
        <p:spPr>
          <a:xfrm>
            <a:off x="848032" y="5570688"/>
            <a:ext cx="9850448" cy="1200329"/>
          </a:xfrm>
          <a:prstGeom prst="rect">
            <a:avLst/>
          </a:prstGeom>
          <a:noFill/>
        </p:spPr>
        <p:txBody>
          <a:bodyPr wrap="square">
            <a:spAutoFit/>
          </a:bodyPr>
          <a:lstStyle/>
          <a:p>
            <a:pPr algn="just"/>
            <a:r>
              <a:rPr lang="en-US" sz="2400" dirty="0">
                <a:solidFill>
                  <a:srgbClr val="212121"/>
                </a:solidFill>
                <a:effectLst/>
                <a:latin typeface="Times New Roman" panose="02020603050405020304" pitchFamily="18" charset="0"/>
                <a:ea typeface="Times New Roman" panose="02020603050405020304" pitchFamily="18" charset="0"/>
              </a:rPr>
              <a:t>To achieve this objective, output video files containing detected potholes were systematically stored in a designated result folder using file management techniques in Python.</a:t>
            </a:r>
            <a:endParaRPr lang="en-IN" sz="2400" dirty="0"/>
          </a:p>
        </p:txBody>
      </p:sp>
      <p:pic>
        <p:nvPicPr>
          <p:cNvPr id="2" name="Picture 1">
            <a:extLst>
              <a:ext uri="{FF2B5EF4-FFF2-40B4-BE49-F238E27FC236}">
                <a16:creationId xmlns:a16="http://schemas.microsoft.com/office/drawing/2014/main" id="{9F892AB4-6FF9-7303-93F6-11CDD8F94A85}"/>
              </a:ext>
            </a:extLst>
          </p:cNvPr>
          <p:cNvPicPr>
            <a:picLocks noChangeAspect="1"/>
          </p:cNvPicPr>
          <p:nvPr/>
        </p:nvPicPr>
        <p:blipFill>
          <a:blip r:embed="rId2"/>
          <a:stretch>
            <a:fillRect/>
          </a:stretch>
        </p:blipFill>
        <p:spPr>
          <a:xfrm>
            <a:off x="848032" y="853417"/>
            <a:ext cx="9567949" cy="4220028"/>
          </a:xfrm>
          <a:prstGeom prst="rect">
            <a:avLst/>
          </a:prstGeom>
        </p:spPr>
      </p:pic>
      <p:sp>
        <p:nvSpPr>
          <p:cNvPr id="3" name="Slide Number Placeholder 2">
            <a:extLst>
              <a:ext uri="{FF2B5EF4-FFF2-40B4-BE49-F238E27FC236}">
                <a16:creationId xmlns:a16="http://schemas.microsoft.com/office/drawing/2014/main" id="{F02D48F4-CDD5-CC61-CCE6-F039FAE69225}"/>
              </a:ext>
            </a:extLst>
          </p:cNvPr>
          <p:cNvSpPr>
            <a:spLocks noGrp="1"/>
          </p:cNvSpPr>
          <p:nvPr>
            <p:ph type="sldNum" sz="quarter" idx="12"/>
          </p:nvPr>
        </p:nvSpPr>
        <p:spPr/>
        <p:txBody>
          <a:bodyPr/>
          <a:lstStyle/>
          <a:p>
            <a:fld id="{62414546-423C-45BD-8D70-173809F69FA5}" type="slidenum">
              <a:rPr lang="en-IN" smtClean="0"/>
              <a:t>42</a:t>
            </a:fld>
            <a:endParaRPr lang="en-IN"/>
          </a:p>
        </p:txBody>
      </p:sp>
    </p:spTree>
    <p:extLst>
      <p:ext uri="{BB962C8B-B14F-4D97-AF65-F5344CB8AC3E}">
        <p14:creationId xmlns:p14="http://schemas.microsoft.com/office/powerpoint/2010/main" val="2964461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08184-6CD5-6294-91F6-419B452EF8E8}"/>
              </a:ext>
            </a:extLst>
          </p:cNvPr>
          <p:cNvSpPr>
            <a:spLocks noGrp="1"/>
          </p:cNvSpPr>
          <p:nvPr>
            <p:ph idx="1"/>
          </p:nvPr>
        </p:nvSpPr>
        <p:spPr>
          <a:xfrm>
            <a:off x="838200" y="462116"/>
            <a:ext cx="10515600" cy="5714847"/>
          </a:xfrm>
        </p:spPr>
        <p:txBody>
          <a:bodyPr/>
          <a:lstStyle/>
          <a:p>
            <a:pPr marL="0" indent="0">
              <a:buNone/>
            </a:pPr>
            <a:r>
              <a:rPr lang="en-IN" sz="4000" b="1" dirty="0">
                <a:latin typeface="Times New Roman" panose="02020603050405020304" pitchFamily="18" charset="0"/>
                <a:cs typeface="Times New Roman" panose="02020603050405020304" pitchFamily="18" charset="0"/>
              </a:rPr>
              <a:t>Publication details </a:t>
            </a:r>
          </a:p>
          <a:p>
            <a:pPr marL="0" indent="0">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we have published the "Potholes and Humps Detection System In Real Time" project related paper in the International Journal Of Advanced Research In Science Communication and Technology [IJARSCT], in the year 2024 April with DOI: 10.48175/IJARSCT-17682</a:t>
            </a:r>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119561F-0E66-404C-993F-09C2F61353D8}"/>
              </a:ext>
            </a:extLst>
          </p:cNvPr>
          <p:cNvSpPr>
            <a:spLocks noGrp="1"/>
          </p:cNvSpPr>
          <p:nvPr>
            <p:ph type="sldNum" sz="quarter" idx="12"/>
          </p:nvPr>
        </p:nvSpPr>
        <p:spPr/>
        <p:txBody>
          <a:bodyPr/>
          <a:lstStyle/>
          <a:p>
            <a:fld id="{62414546-423C-45BD-8D70-173809F69FA5}" type="slidenum">
              <a:rPr lang="en-IN" smtClean="0"/>
              <a:t>43</a:t>
            </a:fld>
            <a:endParaRPr lang="en-IN"/>
          </a:p>
        </p:txBody>
      </p:sp>
    </p:spTree>
    <p:extLst>
      <p:ext uri="{BB962C8B-B14F-4D97-AF65-F5344CB8AC3E}">
        <p14:creationId xmlns:p14="http://schemas.microsoft.com/office/powerpoint/2010/main" val="303577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C46A1F-42C3-6868-E7F9-364867EDE3F1}"/>
              </a:ext>
            </a:extLst>
          </p:cNvPr>
          <p:cNvSpPr txBox="1"/>
          <p:nvPr/>
        </p:nvSpPr>
        <p:spPr>
          <a:xfrm>
            <a:off x="442452" y="149631"/>
            <a:ext cx="6096000"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Publication details </a:t>
            </a:r>
          </a:p>
        </p:txBody>
      </p:sp>
      <p:sp>
        <p:nvSpPr>
          <p:cNvPr id="2" name="TextBox 1">
            <a:extLst>
              <a:ext uri="{FF2B5EF4-FFF2-40B4-BE49-F238E27FC236}">
                <a16:creationId xmlns:a16="http://schemas.microsoft.com/office/drawing/2014/main" id="{1CEAD025-35CE-2B85-C4C4-B7EC149409AA}"/>
              </a:ext>
            </a:extLst>
          </p:cNvPr>
          <p:cNvSpPr txBox="1"/>
          <p:nvPr/>
        </p:nvSpPr>
        <p:spPr>
          <a:xfrm>
            <a:off x="442452" y="149631"/>
            <a:ext cx="6096000"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Publication details </a:t>
            </a:r>
          </a:p>
        </p:txBody>
      </p:sp>
      <p:pic>
        <p:nvPicPr>
          <p:cNvPr id="3" name="Picture 2">
            <a:extLst>
              <a:ext uri="{FF2B5EF4-FFF2-40B4-BE49-F238E27FC236}">
                <a16:creationId xmlns:a16="http://schemas.microsoft.com/office/drawing/2014/main" id="{87471FFA-8267-9668-A9E5-E9D470F1ECFE}"/>
              </a:ext>
            </a:extLst>
          </p:cNvPr>
          <p:cNvPicPr>
            <a:picLocks noChangeAspect="1"/>
          </p:cNvPicPr>
          <p:nvPr/>
        </p:nvPicPr>
        <p:blipFill>
          <a:blip r:embed="rId2"/>
          <a:stretch>
            <a:fillRect/>
          </a:stretch>
        </p:blipFill>
        <p:spPr>
          <a:xfrm>
            <a:off x="1474486" y="1170992"/>
            <a:ext cx="4621514" cy="2617237"/>
          </a:xfrm>
          <a:prstGeom prst="rect">
            <a:avLst/>
          </a:prstGeom>
        </p:spPr>
      </p:pic>
      <p:pic>
        <p:nvPicPr>
          <p:cNvPr id="4" name="Picture 3">
            <a:extLst>
              <a:ext uri="{FF2B5EF4-FFF2-40B4-BE49-F238E27FC236}">
                <a16:creationId xmlns:a16="http://schemas.microsoft.com/office/drawing/2014/main" id="{3E91CFDB-EB54-3753-995A-4243B560C90D}"/>
              </a:ext>
            </a:extLst>
          </p:cNvPr>
          <p:cNvPicPr>
            <a:picLocks noChangeAspect="1"/>
          </p:cNvPicPr>
          <p:nvPr/>
        </p:nvPicPr>
        <p:blipFill>
          <a:blip r:embed="rId3"/>
          <a:stretch>
            <a:fillRect/>
          </a:stretch>
        </p:blipFill>
        <p:spPr>
          <a:xfrm>
            <a:off x="6538452" y="1170992"/>
            <a:ext cx="4751590" cy="2617237"/>
          </a:xfrm>
          <a:prstGeom prst="rect">
            <a:avLst/>
          </a:prstGeom>
        </p:spPr>
      </p:pic>
      <p:pic>
        <p:nvPicPr>
          <p:cNvPr id="6" name="Picture 5">
            <a:extLst>
              <a:ext uri="{FF2B5EF4-FFF2-40B4-BE49-F238E27FC236}">
                <a16:creationId xmlns:a16="http://schemas.microsoft.com/office/drawing/2014/main" id="{3463A8B2-B17A-C019-A7C4-F4B5D9A2F723}"/>
              </a:ext>
            </a:extLst>
          </p:cNvPr>
          <p:cNvPicPr>
            <a:picLocks noChangeAspect="1"/>
          </p:cNvPicPr>
          <p:nvPr/>
        </p:nvPicPr>
        <p:blipFill>
          <a:blip r:embed="rId4"/>
          <a:stretch>
            <a:fillRect/>
          </a:stretch>
        </p:blipFill>
        <p:spPr>
          <a:xfrm>
            <a:off x="1474486" y="3984171"/>
            <a:ext cx="4621514" cy="2724198"/>
          </a:xfrm>
          <a:prstGeom prst="rect">
            <a:avLst/>
          </a:prstGeom>
        </p:spPr>
      </p:pic>
      <p:pic>
        <p:nvPicPr>
          <p:cNvPr id="7" name="Picture 6">
            <a:extLst>
              <a:ext uri="{FF2B5EF4-FFF2-40B4-BE49-F238E27FC236}">
                <a16:creationId xmlns:a16="http://schemas.microsoft.com/office/drawing/2014/main" id="{869B436B-4170-9468-0BC9-BF6889E43FAE}"/>
              </a:ext>
            </a:extLst>
          </p:cNvPr>
          <p:cNvPicPr>
            <a:picLocks noChangeAspect="1"/>
          </p:cNvPicPr>
          <p:nvPr/>
        </p:nvPicPr>
        <p:blipFill>
          <a:blip r:embed="rId5"/>
          <a:stretch>
            <a:fillRect/>
          </a:stretch>
        </p:blipFill>
        <p:spPr>
          <a:xfrm>
            <a:off x="6538452" y="3984171"/>
            <a:ext cx="4686276" cy="2724198"/>
          </a:xfrm>
          <a:prstGeom prst="rect">
            <a:avLst/>
          </a:prstGeom>
        </p:spPr>
      </p:pic>
      <p:sp>
        <p:nvSpPr>
          <p:cNvPr id="8" name="Slide Number Placeholder 7">
            <a:extLst>
              <a:ext uri="{FF2B5EF4-FFF2-40B4-BE49-F238E27FC236}">
                <a16:creationId xmlns:a16="http://schemas.microsoft.com/office/drawing/2014/main" id="{A33D59DE-373F-9B32-F7A9-7AC1EFCC0D12}"/>
              </a:ext>
            </a:extLst>
          </p:cNvPr>
          <p:cNvSpPr>
            <a:spLocks noGrp="1"/>
          </p:cNvSpPr>
          <p:nvPr>
            <p:ph type="sldNum" sz="quarter" idx="12"/>
          </p:nvPr>
        </p:nvSpPr>
        <p:spPr/>
        <p:txBody>
          <a:bodyPr/>
          <a:lstStyle/>
          <a:p>
            <a:fld id="{62414546-423C-45BD-8D70-173809F69FA5}" type="slidenum">
              <a:rPr lang="en-IN" smtClean="0"/>
              <a:t>44</a:t>
            </a:fld>
            <a:endParaRPr lang="en-IN"/>
          </a:p>
        </p:txBody>
      </p:sp>
    </p:spTree>
    <p:extLst>
      <p:ext uri="{BB962C8B-B14F-4D97-AF65-F5344CB8AC3E}">
        <p14:creationId xmlns:p14="http://schemas.microsoft.com/office/powerpoint/2010/main" val="1498002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526133"/>
            <a:ext cx="2571115" cy="695325"/>
          </a:xfrm>
          <a:prstGeom prst="rect">
            <a:avLst/>
          </a:prstGeom>
        </p:spPr>
        <p:txBody>
          <a:bodyPr vert="horz" wrap="square" lIns="0" tIns="12065" rIns="0" bIns="0" rtlCol="0">
            <a:spAutoFit/>
          </a:bodyPr>
          <a:lstStyle/>
          <a:p>
            <a:pPr marL="12700">
              <a:lnSpc>
                <a:spcPct val="100000"/>
              </a:lnSpc>
              <a:spcBef>
                <a:spcPts val="95"/>
              </a:spcBef>
            </a:pPr>
            <a:r>
              <a:rPr spc="-5" dirty="0">
                <a:latin typeface="Times New Roman" panose="02020603050405020304" pitchFamily="18" charset="0"/>
                <a:cs typeface="Times New Roman" panose="02020603050405020304" pitchFamily="18" charset="0"/>
              </a:rPr>
              <a:t>Conclusion</a:t>
            </a:r>
          </a:p>
        </p:txBody>
      </p:sp>
      <p:sp>
        <p:nvSpPr>
          <p:cNvPr id="4" name="Slide Number Placeholder 3">
            <a:extLst>
              <a:ext uri="{FF2B5EF4-FFF2-40B4-BE49-F238E27FC236}">
                <a16:creationId xmlns:a16="http://schemas.microsoft.com/office/drawing/2014/main" id="{95BC051F-F2A9-792A-F01E-90A21685B3AF}"/>
              </a:ext>
            </a:extLst>
          </p:cNvPr>
          <p:cNvSpPr>
            <a:spLocks noGrp="1"/>
          </p:cNvSpPr>
          <p:nvPr>
            <p:ph type="sldNum" sz="quarter" idx="7"/>
          </p:nvPr>
        </p:nvSpPr>
        <p:spPr>
          <a:xfrm>
            <a:off x="8778240" y="6377940"/>
            <a:ext cx="2804160" cy="342900"/>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N" smtClean="0"/>
              <a:pPr/>
              <a:t>45</a:t>
            </a:fld>
            <a:endParaRPr lang="en-IN" dirty="0"/>
          </a:p>
        </p:txBody>
      </p:sp>
      <p:sp>
        <p:nvSpPr>
          <p:cNvPr id="6" name="TextBox 5">
            <a:extLst>
              <a:ext uri="{FF2B5EF4-FFF2-40B4-BE49-F238E27FC236}">
                <a16:creationId xmlns:a16="http://schemas.microsoft.com/office/drawing/2014/main" id="{4B637801-8887-D38F-DA87-A39494D8930B}"/>
              </a:ext>
            </a:extLst>
          </p:cNvPr>
          <p:cNvSpPr txBox="1"/>
          <p:nvPr/>
        </p:nvSpPr>
        <p:spPr>
          <a:xfrm>
            <a:off x="609600" y="1676400"/>
            <a:ext cx="10668000" cy="3078535"/>
          </a:xfrm>
          <a:prstGeom prst="rect">
            <a:avLst/>
          </a:prstGeom>
          <a:noFill/>
        </p:spPr>
        <p:txBody>
          <a:bodyPr wrap="square">
            <a:spAutoFit/>
          </a:bodyPr>
          <a:lstStyle/>
          <a:p>
            <a:pPr marL="190500" marR="213360" indent="456565" algn="just">
              <a:lnSpc>
                <a:spcPct val="150000"/>
              </a:lnSpc>
              <a:spcAft>
                <a:spcPts val="0"/>
              </a:spcAft>
            </a:pPr>
            <a:r>
              <a:rPr lang="en-US" sz="2200" dirty="0">
                <a:solidFill>
                  <a:srgbClr val="0D0D0D"/>
                </a:solidFill>
                <a:effectLst/>
                <a:latin typeface="Times New Roman" panose="02020603050405020304" pitchFamily="18" charset="0"/>
                <a:ea typeface="Times New Roman" panose="02020603050405020304" pitchFamily="18" charset="0"/>
              </a:rPr>
              <a:t>The project Integrates YOLOv4-Tiny</a:t>
            </a:r>
            <a:r>
              <a:rPr lang="en-US" sz="2200" dirty="0">
                <a:solidFill>
                  <a:srgbClr val="0D0D0D"/>
                </a:solidFill>
                <a:latin typeface="Times New Roman" panose="02020603050405020304" pitchFamily="18" charset="0"/>
                <a:ea typeface="Times New Roman" panose="02020603050405020304" pitchFamily="18" charset="0"/>
              </a:rPr>
              <a:t> </a:t>
            </a:r>
            <a:r>
              <a:rPr lang="en-US" sz="2200" dirty="0">
                <a:solidFill>
                  <a:srgbClr val="0D0D0D"/>
                </a:solidFill>
                <a:effectLst/>
                <a:latin typeface="Times New Roman" panose="02020603050405020304" pitchFamily="18" charset="0"/>
                <a:ea typeface="Times New Roman" panose="02020603050405020304" pitchFamily="18" charset="0"/>
              </a:rPr>
              <a:t>Model, ultrasonic sensors, Arduino, and a webcam to detect the presence of potholes and humps on the road surface. YOLOv4-Tiny identifies potholes, while ultrasonic sensors detect road humps, ensuring comprehensive road surface analysis. The real-time detection capability enables timely alerts to two-wheeler riders, enhancing road safety, reduces the risk of accidents and also saves a potential life.</a:t>
            </a:r>
            <a:endParaRPr lang="en-IN" sz="2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8BC008-5708-4443-0490-0770798AA045}"/>
              </a:ext>
            </a:extLst>
          </p:cNvPr>
          <p:cNvSpPr txBox="1"/>
          <p:nvPr/>
        </p:nvSpPr>
        <p:spPr>
          <a:xfrm>
            <a:off x="609600" y="304800"/>
            <a:ext cx="10439400" cy="6033190"/>
          </a:xfrm>
          <a:prstGeom prst="rect">
            <a:avLst/>
          </a:prstGeom>
          <a:noFill/>
        </p:spPr>
        <p:txBody>
          <a:bodyPr wrap="square">
            <a:spAutoFit/>
          </a:bodyPr>
          <a:lstStyle/>
          <a:p>
            <a:pPr marR="213360" algn="just">
              <a:lnSpc>
                <a:spcPct val="150000"/>
              </a:lnSpc>
            </a:pPr>
            <a:r>
              <a:rPr lang="en-US" sz="2400" b="1" dirty="0">
                <a:effectLst/>
                <a:latin typeface="Times New Roman" panose="02020603050405020304" pitchFamily="18" charset="0"/>
                <a:ea typeface="Times New Roman" panose="02020603050405020304" pitchFamily="18" charset="0"/>
              </a:rPr>
              <a:t> </a:t>
            </a:r>
            <a:r>
              <a:rPr lang="en-US" sz="4400" dirty="0">
                <a:effectLst/>
                <a:latin typeface="Times New Roman" panose="02020603050405020304" pitchFamily="18" charset="0"/>
                <a:ea typeface="Times New Roman" panose="02020603050405020304" pitchFamily="18" charset="0"/>
              </a:rPr>
              <a:t>Future</a:t>
            </a:r>
            <a:r>
              <a:rPr lang="en-US" sz="4400" spc="-55" dirty="0">
                <a:effectLst/>
                <a:latin typeface="Times New Roman" panose="02020603050405020304" pitchFamily="18" charset="0"/>
                <a:ea typeface="Times New Roman" panose="02020603050405020304" pitchFamily="18" charset="0"/>
              </a:rPr>
              <a:t> </a:t>
            </a:r>
            <a:r>
              <a:rPr lang="en-US" sz="4400" spc="-10" dirty="0">
                <a:effectLst/>
                <a:latin typeface="Times New Roman" panose="02020603050405020304" pitchFamily="18" charset="0"/>
                <a:ea typeface="Times New Roman" panose="02020603050405020304" pitchFamily="18" charset="0"/>
              </a:rPr>
              <a:t>scope</a:t>
            </a:r>
          </a:p>
          <a:p>
            <a:pPr marR="213360" algn="just">
              <a:lnSpc>
                <a:spcPct val="150000"/>
              </a:lnSpc>
            </a:pPr>
            <a:endParaRPr lang="en-IN" dirty="0">
              <a:effectLst/>
              <a:latin typeface="Times New Roman" panose="02020603050405020304" pitchFamily="18" charset="0"/>
              <a:ea typeface="Times New Roman" panose="02020603050405020304" pitchFamily="18" charset="0"/>
            </a:endParaRPr>
          </a:p>
          <a:p>
            <a:pPr marL="342900" marR="213360" indent="-342900" algn="just">
              <a:lnSpc>
                <a:spcPct val="150000"/>
              </a:lnSpc>
              <a:buFont typeface="Wingdings" panose="05000000000000000000" pitchFamily="2" charset="2"/>
              <a:buChar char=""/>
            </a:pPr>
            <a:r>
              <a:rPr lang="en-US" sz="2200" dirty="0">
                <a:effectLst/>
                <a:latin typeface="Times New Roman" panose="02020603050405020304" pitchFamily="18" charset="0"/>
                <a:ea typeface="Times New Roman" panose="02020603050405020304" pitchFamily="18" charset="0"/>
              </a:rPr>
              <a:t>Develop advanced image processing algorithms capable of simultaneously detecting both humps and potholes within a single frame.</a:t>
            </a:r>
          </a:p>
          <a:p>
            <a:pPr marL="342900" marR="213360" indent="-342900" algn="just">
              <a:lnSpc>
                <a:spcPct val="150000"/>
              </a:lnSpc>
              <a:buFont typeface="Wingdings" panose="05000000000000000000" pitchFamily="2" charset="2"/>
              <a:buChar char=""/>
            </a:pPr>
            <a:endParaRPr lang="en-IN" sz="2200" dirty="0">
              <a:effectLst/>
              <a:latin typeface="Times New Roman" panose="02020603050405020304" pitchFamily="18" charset="0"/>
              <a:ea typeface="Times New Roman" panose="02020603050405020304" pitchFamily="18" charset="0"/>
            </a:endParaRPr>
          </a:p>
          <a:p>
            <a:pPr marL="342900" marR="213360" indent="-342900" algn="just">
              <a:lnSpc>
                <a:spcPct val="150000"/>
              </a:lnSpc>
              <a:buFont typeface="Wingdings" panose="05000000000000000000" pitchFamily="2" charset="2"/>
              <a:buChar char=""/>
            </a:pPr>
            <a:r>
              <a:rPr lang="en-US" sz="2200" dirty="0">
                <a:effectLst/>
                <a:latin typeface="Times New Roman" panose="02020603050405020304" pitchFamily="18" charset="0"/>
                <a:ea typeface="Times New Roman" panose="02020603050405020304" pitchFamily="18" charset="0"/>
              </a:rPr>
              <a:t>Utilize GPS Road data to optimize routes, offering drivers alternative paths to avoid potholes or humps through navigation systems, thereby enhancing safety and efficiency.</a:t>
            </a:r>
          </a:p>
          <a:p>
            <a:pPr marR="213360" algn="just">
              <a:lnSpc>
                <a:spcPct val="150000"/>
              </a:lnSpc>
            </a:pPr>
            <a:endParaRPr lang="en-US" sz="2200" dirty="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Aft>
                <a:spcPts val="0"/>
              </a:spcAft>
              <a:buFont typeface="Wingdings" panose="05000000000000000000" pitchFamily="2" charset="2"/>
              <a:buChar char=""/>
            </a:pPr>
            <a:r>
              <a:rPr lang="en-US" sz="2200" dirty="0">
                <a:effectLst/>
                <a:latin typeface="Times New Roman" panose="02020603050405020304" pitchFamily="18" charset="0"/>
                <a:ea typeface="Times New Roman" panose="02020603050405020304" pitchFamily="18" charset="0"/>
              </a:rPr>
              <a:t>Implement an adaptive alerting system that adjusts alert frequency based on vehicle speed, road conditions, and hazard proximity for context-aware warnings to drivers.</a:t>
            </a:r>
            <a:endParaRPr lang="en-IN" sz="2200"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945733EA-231A-00D9-3127-575E4E5743DD}"/>
              </a:ext>
            </a:extLst>
          </p:cNvPr>
          <p:cNvSpPr>
            <a:spLocks noGrp="1"/>
          </p:cNvSpPr>
          <p:nvPr>
            <p:ph type="sldNum" sz="quarter" idx="12"/>
          </p:nvPr>
        </p:nvSpPr>
        <p:spPr/>
        <p:txBody>
          <a:bodyPr/>
          <a:lstStyle/>
          <a:p>
            <a:fld id="{62414546-423C-45BD-8D70-173809F69FA5}" type="slidenum">
              <a:rPr lang="en-IN" smtClean="0"/>
              <a:t>46</a:t>
            </a:fld>
            <a:endParaRPr lang="en-IN"/>
          </a:p>
        </p:txBody>
      </p:sp>
    </p:spTree>
    <p:extLst>
      <p:ext uri="{BB962C8B-B14F-4D97-AF65-F5344CB8AC3E}">
        <p14:creationId xmlns:p14="http://schemas.microsoft.com/office/powerpoint/2010/main" val="121202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581C-903D-3B0E-9FE6-B670998314A8}"/>
              </a:ext>
            </a:extLst>
          </p:cNvPr>
          <p:cNvSpPr>
            <a:spLocks noGrp="1"/>
          </p:cNvSpPr>
          <p:nvPr>
            <p:ph type="title"/>
          </p:nvPr>
        </p:nvSpPr>
        <p:spPr>
          <a:xfrm>
            <a:off x="4343400" y="228600"/>
            <a:ext cx="2590800" cy="609600"/>
          </a:xfrm>
        </p:spPr>
        <p:txBody>
          <a:bodyPr>
            <a:normAutofit fontScale="90000"/>
          </a:bodyPr>
          <a:lstStyle/>
          <a:p>
            <a:r>
              <a:rPr lang="en-IN"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17FC91F8-1DD0-E999-46E9-66A3107E9850}"/>
              </a:ext>
            </a:extLst>
          </p:cNvPr>
          <p:cNvSpPr>
            <a:spLocks noGrp="1"/>
          </p:cNvSpPr>
          <p:nvPr>
            <p:ph type="body" idx="1"/>
          </p:nvPr>
        </p:nvSpPr>
        <p:spPr>
          <a:xfrm>
            <a:off x="685800" y="838200"/>
            <a:ext cx="10820400" cy="5365692"/>
          </a:xfrm>
        </p:spPr>
        <p:txBody>
          <a:bodyPr>
            <a:noAutofit/>
          </a:bodyPr>
          <a:lstStyle/>
          <a:p>
            <a:pPr marL="0" marR="62865" indent="0" algn="just">
              <a:lnSpc>
                <a:spcPct val="150000"/>
              </a:lnSpc>
              <a:spcAft>
                <a:spcPts val="25"/>
              </a:spcAft>
              <a:buNone/>
            </a:pPr>
            <a:r>
              <a:rPr lang="en-IN" sz="2400" kern="100" dirty="0">
                <a:solidFill>
                  <a:srgbClr val="000000"/>
                </a:solidFill>
                <a:effectLst/>
                <a:latin typeface="Times New Roman" panose="02020603050405020304" pitchFamily="18" charset="0"/>
                <a:ea typeface="Times New Roman" panose="02020603050405020304" pitchFamily="18" charset="0"/>
              </a:rPr>
              <a:t>[1] Yeoh Keng </a:t>
            </a:r>
            <a:r>
              <a:rPr lang="en-IN" sz="2400" kern="100" dirty="0" err="1">
                <a:solidFill>
                  <a:srgbClr val="000000"/>
                </a:solidFill>
                <a:effectLst/>
                <a:latin typeface="Times New Roman" panose="02020603050405020304" pitchFamily="18" charset="0"/>
                <a:ea typeface="Times New Roman" panose="02020603050405020304" pitchFamily="18" charset="0"/>
              </a:rPr>
              <a:t>Yik</a:t>
            </a:r>
            <a:r>
              <a:rPr lang="en-IN" sz="2400" kern="100" dirty="0">
                <a:solidFill>
                  <a:srgbClr val="000000"/>
                </a:solidFill>
                <a:effectLst/>
                <a:latin typeface="Times New Roman" panose="02020603050405020304" pitchFamily="18" charset="0"/>
                <a:ea typeface="Times New Roman" panose="02020603050405020304" pitchFamily="18" charset="0"/>
              </a:rPr>
              <a:t>, Nurul </a:t>
            </a:r>
            <a:r>
              <a:rPr lang="en-IN" sz="2400" kern="100" dirty="0" err="1">
                <a:solidFill>
                  <a:srgbClr val="000000"/>
                </a:solidFill>
                <a:effectLst/>
                <a:latin typeface="Times New Roman" panose="02020603050405020304" pitchFamily="18" charset="0"/>
                <a:ea typeface="Times New Roman" panose="02020603050405020304" pitchFamily="18" charset="0"/>
              </a:rPr>
              <a:t>Ezaila</a:t>
            </a:r>
            <a:r>
              <a:rPr lang="en-IN" sz="2400" kern="100" dirty="0">
                <a:solidFill>
                  <a:srgbClr val="000000"/>
                </a:solidFill>
                <a:effectLst/>
                <a:latin typeface="Times New Roman" panose="02020603050405020304" pitchFamily="18" charset="0"/>
                <a:ea typeface="Times New Roman" panose="02020603050405020304" pitchFamily="18" charset="0"/>
              </a:rPr>
              <a:t> Alias, </a:t>
            </a:r>
            <a:r>
              <a:rPr lang="en-IN" sz="2400" kern="100" dirty="0" err="1">
                <a:solidFill>
                  <a:srgbClr val="000000"/>
                </a:solidFill>
                <a:effectLst/>
                <a:latin typeface="Times New Roman" panose="02020603050405020304" pitchFamily="18" charset="0"/>
                <a:ea typeface="Times New Roman" panose="02020603050405020304" pitchFamily="18" charset="0"/>
              </a:rPr>
              <a:t>Yusmeeraz</a:t>
            </a:r>
            <a:r>
              <a:rPr lang="en-IN" sz="2400" kern="100" dirty="0">
                <a:solidFill>
                  <a:srgbClr val="000000"/>
                </a:solidFill>
                <a:effectLst/>
                <a:latin typeface="Times New Roman" panose="02020603050405020304" pitchFamily="18" charset="0"/>
                <a:ea typeface="Times New Roman" panose="02020603050405020304" pitchFamily="18" charset="0"/>
              </a:rPr>
              <a:t> Yusof and </a:t>
            </a:r>
            <a:r>
              <a:rPr lang="en-IN" sz="2400" kern="100" dirty="0" err="1">
                <a:solidFill>
                  <a:srgbClr val="000000"/>
                </a:solidFill>
                <a:effectLst/>
                <a:latin typeface="Times New Roman" panose="02020603050405020304" pitchFamily="18" charset="0"/>
                <a:ea typeface="Times New Roman" panose="02020603050405020304" pitchFamily="18" charset="0"/>
              </a:rPr>
              <a:t>Suhaila</a:t>
            </a:r>
            <a:r>
              <a:rPr lang="en-IN" sz="2400" kern="100" dirty="0">
                <a:solidFill>
                  <a:srgbClr val="000000"/>
                </a:solidFill>
                <a:effectLst/>
                <a:latin typeface="Times New Roman" panose="02020603050405020304" pitchFamily="18" charset="0"/>
                <a:ea typeface="Times New Roman" panose="02020603050405020304" pitchFamily="18" charset="0"/>
              </a:rPr>
              <a:t> Isaak.(2020).” A Real-time Pothole Detection Based on Deep Learning Approach”.2020 IEEE International Conference. </a:t>
            </a:r>
          </a:p>
          <a:p>
            <a:pPr marL="0" marR="62865" indent="0" algn="just">
              <a:lnSpc>
                <a:spcPct val="150000"/>
              </a:lnSpc>
              <a:spcAft>
                <a:spcPts val="25"/>
              </a:spcAft>
              <a:buNone/>
            </a:pPr>
            <a:r>
              <a:rPr lang="en-IN" sz="2400" kern="100" dirty="0">
                <a:solidFill>
                  <a:srgbClr val="000000"/>
                </a:solidFill>
                <a:effectLst/>
                <a:latin typeface="Times New Roman" panose="02020603050405020304" pitchFamily="18" charset="0"/>
                <a:ea typeface="Times New Roman" panose="02020603050405020304" pitchFamily="18" charset="0"/>
              </a:rPr>
              <a:t>[2] J. Javier </a:t>
            </a:r>
            <a:r>
              <a:rPr lang="en-IN" sz="2400" kern="100" dirty="0" err="1">
                <a:solidFill>
                  <a:srgbClr val="000000"/>
                </a:solidFill>
                <a:effectLst/>
                <a:latin typeface="Times New Roman" panose="02020603050405020304" pitchFamily="18" charset="0"/>
                <a:ea typeface="Times New Roman" panose="02020603050405020304" pitchFamily="18" charset="0"/>
              </a:rPr>
              <a:t>Yebes</a:t>
            </a:r>
            <a:r>
              <a:rPr lang="en-IN" sz="2400" kern="100" dirty="0">
                <a:solidFill>
                  <a:srgbClr val="000000"/>
                </a:solidFill>
                <a:effectLst/>
                <a:latin typeface="Times New Roman" panose="02020603050405020304" pitchFamily="18" charset="0"/>
                <a:ea typeface="Times New Roman" panose="02020603050405020304" pitchFamily="18" charset="0"/>
              </a:rPr>
              <a:t> , David Montero and Ignacio Arriola.(2021).“</a:t>
            </a:r>
            <a:r>
              <a:rPr lang="en-IN" sz="2400" b="1" kern="100" dirty="0">
                <a:solidFill>
                  <a:srgbClr val="000000"/>
                </a:solidFill>
                <a:effectLst/>
                <a:latin typeface="Times New Roman" panose="02020603050405020304" pitchFamily="18" charset="0"/>
                <a:ea typeface="Times New Roman" panose="02020603050405020304" pitchFamily="18" charset="0"/>
              </a:rPr>
              <a:t> </a:t>
            </a:r>
            <a:r>
              <a:rPr lang="en-IN" sz="2400" kern="100" dirty="0">
                <a:solidFill>
                  <a:srgbClr val="000000"/>
                </a:solidFill>
                <a:effectLst/>
                <a:latin typeface="Times New Roman" panose="02020603050405020304" pitchFamily="18" charset="0"/>
                <a:ea typeface="Times New Roman" panose="02020603050405020304" pitchFamily="18" charset="0"/>
              </a:rPr>
              <a:t>Learning to automatically catch Potholes in worldwide road scene images. Published in 2021 IEEE International Conference on Cloud Computing in Emerging Markets (CCEM).” </a:t>
            </a:r>
          </a:p>
          <a:p>
            <a:pPr marL="0" marR="62865" indent="0" algn="just">
              <a:lnSpc>
                <a:spcPct val="150000"/>
              </a:lnSpc>
              <a:spcAft>
                <a:spcPts val="25"/>
              </a:spcAft>
              <a:buNone/>
            </a:pPr>
            <a:r>
              <a:rPr lang="en-IN" sz="2400" kern="100" dirty="0">
                <a:solidFill>
                  <a:srgbClr val="000000"/>
                </a:solidFill>
                <a:effectLst/>
                <a:latin typeface="Times New Roman" panose="02020603050405020304" pitchFamily="18" charset="0"/>
                <a:ea typeface="Times New Roman" panose="02020603050405020304" pitchFamily="18" charset="0"/>
              </a:rPr>
              <a:t>[3]</a:t>
            </a:r>
            <a:r>
              <a:rPr lang="en-IN" sz="2400" b="1" kern="100" dirty="0">
                <a:solidFill>
                  <a:srgbClr val="000000"/>
                </a:solidFill>
                <a:effectLst/>
                <a:latin typeface="Times New Roman" panose="02020603050405020304" pitchFamily="18" charset="0"/>
                <a:ea typeface="Times New Roman" panose="02020603050405020304" pitchFamily="18" charset="0"/>
              </a:rPr>
              <a:t> </a:t>
            </a:r>
            <a:r>
              <a:rPr lang="en-IN" sz="2400" kern="100" dirty="0">
                <a:solidFill>
                  <a:srgbClr val="000000"/>
                </a:solidFill>
                <a:effectLst/>
                <a:latin typeface="Times New Roman" panose="02020603050405020304" pitchFamily="18" charset="0"/>
                <a:ea typeface="Times New Roman" panose="02020603050405020304" pitchFamily="18" charset="0"/>
              </a:rPr>
              <a:t>Jhon Michael C. Manalo, Alvin </a:t>
            </a:r>
            <a:r>
              <a:rPr lang="en-IN" sz="2400" kern="100" dirty="0" err="1">
                <a:solidFill>
                  <a:srgbClr val="000000"/>
                </a:solidFill>
                <a:effectLst/>
                <a:latin typeface="Times New Roman" panose="02020603050405020304" pitchFamily="18" charset="0"/>
                <a:ea typeface="Times New Roman" panose="02020603050405020304" pitchFamily="18" charset="0"/>
              </a:rPr>
              <a:t>Sarraga</a:t>
            </a:r>
            <a:r>
              <a:rPr lang="en-IN" sz="2400" kern="100" dirty="0">
                <a:solidFill>
                  <a:srgbClr val="000000"/>
                </a:solidFill>
                <a:effectLst/>
                <a:latin typeface="Times New Roman" panose="02020603050405020304" pitchFamily="18" charset="0"/>
                <a:ea typeface="Times New Roman" panose="02020603050405020304" pitchFamily="18" charset="0"/>
              </a:rPr>
              <a:t> Alon, Yolanda D. Austria, Nino </a:t>
            </a:r>
            <a:r>
              <a:rPr lang="en-IN" sz="2400" kern="100" dirty="0" err="1">
                <a:solidFill>
                  <a:srgbClr val="000000"/>
                </a:solidFill>
                <a:effectLst/>
                <a:latin typeface="Times New Roman" panose="02020603050405020304" pitchFamily="18" charset="0"/>
                <a:ea typeface="Times New Roman" panose="02020603050405020304" pitchFamily="18" charset="0"/>
              </a:rPr>
              <a:t>E.Merencilla</a:t>
            </a:r>
            <a:r>
              <a:rPr lang="en-IN" sz="2400" kern="100" dirty="0">
                <a:solidFill>
                  <a:srgbClr val="000000"/>
                </a:solidFill>
                <a:effectLst/>
                <a:latin typeface="Times New Roman" panose="02020603050405020304" pitchFamily="18" charset="0"/>
                <a:ea typeface="Times New Roman" panose="02020603050405020304" pitchFamily="18" charset="0"/>
              </a:rPr>
              <a:t> , Maribel </a:t>
            </a:r>
            <a:r>
              <a:rPr lang="en-IN" sz="2400" kern="100" dirty="0" err="1">
                <a:solidFill>
                  <a:srgbClr val="000000"/>
                </a:solidFill>
                <a:effectLst/>
                <a:latin typeface="Times New Roman" panose="02020603050405020304" pitchFamily="18" charset="0"/>
                <a:ea typeface="Times New Roman" panose="02020603050405020304" pitchFamily="18" charset="0"/>
              </a:rPr>
              <a:t>A.Misola</a:t>
            </a:r>
            <a:r>
              <a:rPr lang="en-IN" sz="2400" kern="100" dirty="0">
                <a:solidFill>
                  <a:srgbClr val="000000"/>
                </a:solidFill>
                <a:effectLst/>
                <a:latin typeface="Times New Roman" panose="02020603050405020304" pitchFamily="18" charset="0"/>
                <a:ea typeface="Times New Roman" panose="02020603050405020304" pitchFamily="18" charset="0"/>
              </a:rPr>
              <a:t> , Ricky C. Sandi.(2022).“ A Transfer Learning-Based System of Pothole Detection in Roads through Deep Convolutional Neural Networks”. Published in 2022 IEEE International Conference .</a:t>
            </a:r>
          </a:p>
          <a:p>
            <a:pPr marL="0" marR="62865" indent="0" algn="just">
              <a:lnSpc>
                <a:spcPct val="150000"/>
              </a:lnSpc>
              <a:spcAft>
                <a:spcPts val="25"/>
              </a:spcAft>
              <a:buNone/>
            </a:pPr>
            <a:endParaRPr lang="en-IN" sz="2400" kern="100" dirty="0">
              <a:solidFill>
                <a:srgbClr val="000000"/>
              </a:solidFill>
              <a:effectLst/>
              <a:latin typeface="Times New Roman" panose="02020603050405020304" pitchFamily="18" charset="0"/>
              <a:ea typeface="Times New Roman" panose="02020603050405020304" pitchFamily="18" charset="0"/>
            </a:endParaRPr>
          </a:p>
          <a:p>
            <a:pPr marL="0" marR="62865" indent="0" algn="just">
              <a:lnSpc>
                <a:spcPct val="103000"/>
              </a:lnSpc>
              <a:spcAft>
                <a:spcPts val="25"/>
              </a:spcAft>
              <a:buNone/>
            </a:pPr>
            <a:endParaRPr lang="en-IN" sz="2000" kern="100" dirty="0">
              <a:solidFill>
                <a:srgbClr val="000000"/>
              </a:solidFill>
              <a:effectLst/>
              <a:latin typeface="Times New Roman" panose="02020603050405020304" pitchFamily="18" charset="0"/>
              <a:ea typeface="Times New Roman" panose="02020603050405020304" pitchFamily="18" charset="0"/>
            </a:endParaRPr>
          </a:p>
          <a:p>
            <a:pPr marL="6350" marR="62865" indent="-6350" algn="just">
              <a:lnSpc>
                <a:spcPct val="103000"/>
              </a:lnSpc>
              <a:spcAft>
                <a:spcPts val="25"/>
              </a:spcAft>
            </a:pPr>
            <a:endParaRPr lang="en-IN" sz="2000" kern="100" dirty="0">
              <a:solidFill>
                <a:srgbClr val="000000"/>
              </a:solidFill>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92E2D9BD-98D3-794E-5622-5375572CFA99}"/>
              </a:ext>
            </a:extLst>
          </p:cNvPr>
          <p:cNvSpPr>
            <a:spLocks noGrp="1"/>
          </p:cNvSpPr>
          <p:nvPr>
            <p:ph type="sldNum" sz="quarter" idx="7"/>
          </p:nvPr>
        </p:nvSpPr>
        <p:spPr>
          <a:xfrm>
            <a:off x="8778240" y="6377940"/>
            <a:ext cx="2804160" cy="215444"/>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IN" sz="1400" smtClean="0"/>
              <a:pPr/>
              <a:t>47</a:t>
            </a:fld>
            <a:endParaRPr lang="en-IN" dirty="0"/>
          </a:p>
        </p:txBody>
      </p:sp>
    </p:spTree>
    <p:extLst>
      <p:ext uri="{BB962C8B-B14F-4D97-AF65-F5344CB8AC3E}">
        <p14:creationId xmlns:p14="http://schemas.microsoft.com/office/powerpoint/2010/main" val="2737307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ADC419-854F-4D53-E060-2B21EF81203F}"/>
              </a:ext>
            </a:extLst>
          </p:cNvPr>
          <p:cNvSpPr>
            <a:spLocks noGrp="1"/>
          </p:cNvSpPr>
          <p:nvPr>
            <p:ph idx="1"/>
          </p:nvPr>
        </p:nvSpPr>
        <p:spPr>
          <a:xfrm>
            <a:off x="631723" y="930889"/>
            <a:ext cx="10515600" cy="5509240"/>
          </a:xfrm>
        </p:spPr>
        <p:txBody>
          <a:bodyPr>
            <a:normAutofit fontScale="92500"/>
          </a:bodyPr>
          <a:lstStyle/>
          <a:p>
            <a:pPr marL="0" marR="62865" indent="0" algn="just">
              <a:lnSpc>
                <a:spcPct val="170000"/>
              </a:lnSpc>
              <a:spcAft>
                <a:spcPts val="25"/>
              </a:spcAft>
              <a:buNone/>
            </a:pPr>
            <a:r>
              <a:rPr lang="en-IN" sz="2600" kern="100" dirty="0">
                <a:solidFill>
                  <a:srgbClr val="000000"/>
                </a:solidFill>
                <a:effectLst/>
                <a:latin typeface="Times New Roman" panose="02020603050405020304" pitchFamily="18" charset="0"/>
                <a:ea typeface="Times New Roman" panose="02020603050405020304" pitchFamily="18" charset="0"/>
              </a:rPr>
              <a:t>[4] </a:t>
            </a:r>
            <a:r>
              <a:rPr lang="en-IN" sz="2600" kern="100" dirty="0" err="1">
                <a:solidFill>
                  <a:srgbClr val="000000"/>
                </a:solidFill>
                <a:effectLst/>
                <a:latin typeface="Times New Roman" panose="02020603050405020304" pitchFamily="18" charset="0"/>
                <a:ea typeface="Times New Roman" panose="02020603050405020304" pitchFamily="18" charset="0"/>
              </a:rPr>
              <a:t>Madarapu</a:t>
            </a:r>
            <a:r>
              <a:rPr lang="en-IN" sz="2600" kern="100" dirty="0">
                <a:solidFill>
                  <a:srgbClr val="000000"/>
                </a:solidFill>
                <a:effectLst/>
                <a:latin typeface="Times New Roman" panose="02020603050405020304" pitchFamily="18" charset="0"/>
                <a:ea typeface="Times New Roman" panose="02020603050405020304" pitchFamily="18" charset="0"/>
              </a:rPr>
              <a:t> </a:t>
            </a:r>
            <a:r>
              <a:rPr lang="en-IN" sz="2600" kern="100" dirty="0" err="1">
                <a:solidFill>
                  <a:srgbClr val="000000"/>
                </a:solidFill>
                <a:effectLst/>
                <a:latin typeface="Times New Roman" panose="02020603050405020304" pitchFamily="18" charset="0"/>
                <a:ea typeface="Times New Roman" panose="02020603050405020304" pitchFamily="18" charset="0"/>
              </a:rPr>
              <a:t>Sathvik</a:t>
            </a:r>
            <a:r>
              <a:rPr lang="en-IN" sz="2600" kern="100" dirty="0">
                <a:solidFill>
                  <a:srgbClr val="000000"/>
                </a:solidFill>
                <a:effectLst/>
                <a:latin typeface="Times New Roman" panose="02020603050405020304" pitchFamily="18" charset="0"/>
                <a:ea typeface="Times New Roman" panose="02020603050405020304" pitchFamily="18" charset="0"/>
              </a:rPr>
              <a:t>, </a:t>
            </a:r>
            <a:r>
              <a:rPr lang="en-IN" sz="2600" kern="100" dirty="0" err="1">
                <a:solidFill>
                  <a:srgbClr val="000000"/>
                </a:solidFill>
                <a:effectLst/>
                <a:latin typeface="Times New Roman" panose="02020603050405020304" pitchFamily="18" charset="0"/>
                <a:ea typeface="Times New Roman" panose="02020603050405020304" pitchFamily="18" charset="0"/>
              </a:rPr>
              <a:t>G.Saranya</a:t>
            </a:r>
            <a:r>
              <a:rPr lang="en-IN" sz="2600" kern="100" dirty="0">
                <a:solidFill>
                  <a:srgbClr val="000000"/>
                </a:solidFill>
                <a:effectLst/>
                <a:latin typeface="Times New Roman" panose="02020603050405020304" pitchFamily="18" charset="0"/>
                <a:ea typeface="Times New Roman" panose="02020603050405020304" pitchFamily="18" charset="0"/>
              </a:rPr>
              <a:t> , </a:t>
            </a:r>
            <a:r>
              <a:rPr lang="en-IN" sz="2600" kern="100" dirty="0" err="1">
                <a:solidFill>
                  <a:srgbClr val="000000"/>
                </a:solidFill>
                <a:effectLst/>
                <a:latin typeface="Times New Roman" panose="02020603050405020304" pitchFamily="18" charset="0"/>
                <a:ea typeface="Times New Roman" panose="02020603050405020304" pitchFamily="18" charset="0"/>
              </a:rPr>
              <a:t>S.Karpagaselvi</a:t>
            </a:r>
            <a:r>
              <a:rPr lang="en-IN" sz="2600" kern="100" dirty="0">
                <a:solidFill>
                  <a:srgbClr val="000000"/>
                </a:solidFill>
                <a:effectLst/>
                <a:latin typeface="Times New Roman" panose="02020603050405020304" pitchFamily="18" charset="0"/>
                <a:ea typeface="Times New Roman" panose="02020603050405020304" pitchFamily="18" charset="0"/>
              </a:rPr>
              <a:t>.</a:t>
            </a:r>
            <a:r>
              <a:rPr lang="en-US" sz="2600" kern="100" dirty="0">
                <a:solidFill>
                  <a:srgbClr val="000000"/>
                </a:solidFill>
                <a:effectLst/>
                <a:latin typeface="Times New Roman" panose="02020603050405020304" pitchFamily="18" charset="0"/>
                <a:ea typeface="Times New Roman" panose="02020603050405020304" pitchFamily="18" charset="0"/>
              </a:rPr>
              <a:t> “</a:t>
            </a:r>
            <a:r>
              <a:rPr lang="en-IN" sz="2600" kern="100" dirty="0">
                <a:solidFill>
                  <a:srgbClr val="000000"/>
                </a:solidFill>
                <a:effectLst/>
                <a:latin typeface="Times New Roman" panose="02020603050405020304" pitchFamily="18" charset="0"/>
                <a:ea typeface="Times New Roman" panose="02020603050405020304" pitchFamily="18" charset="0"/>
              </a:rPr>
              <a:t>An Intelligent Convolutional Neural Network based Potholes Detection using Yolo-V7”(2022). Published in 2022 IEEE International Conference on Automation.</a:t>
            </a:r>
          </a:p>
          <a:p>
            <a:pPr marL="0" marR="62865" indent="0" algn="just">
              <a:lnSpc>
                <a:spcPct val="170000"/>
              </a:lnSpc>
              <a:spcAft>
                <a:spcPts val="25"/>
              </a:spcAft>
              <a:buNone/>
            </a:pPr>
            <a:r>
              <a:rPr lang="en-IN" sz="2600" kern="100" dirty="0">
                <a:solidFill>
                  <a:srgbClr val="000000"/>
                </a:solidFill>
                <a:effectLst/>
                <a:latin typeface="Times New Roman" panose="02020603050405020304" pitchFamily="18" charset="0"/>
                <a:ea typeface="Times New Roman" panose="02020603050405020304" pitchFamily="18" charset="0"/>
              </a:rPr>
              <a:t>[5] </a:t>
            </a:r>
            <a:r>
              <a:rPr lang="en-IN" sz="2600" kern="100" dirty="0" err="1">
                <a:solidFill>
                  <a:srgbClr val="000000"/>
                </a:solidFill>
                <a:effectLst/>
                <a:latin typeface="Times New Roman" panose="02020603050405020304" pitchFamily="18" charset="0"/>
                <a:ea typeface="Times New Roman" panose="02020603050405020304" pitchFamily="18" charset="0"/>
              </a:rPr>
              <a:t>Fuzeng</a:t>
            </a:r>
            <a:r>
              <a:rPr lang="en-IN" sz="2600" kern="100" dirty="0">
                <a:solidFill>
                  <a:srgbClr val="000000"/>
                </a:solidFill>
                <a:effectLst/>
                <a:latin typeface="Times New Roman" panose="02020603050405020304" pitchFamily="18" charset="0"/>
                <a:ea typeface="Times New Roman" panose="02020603050405020304" pitchFamily="18" charset="0"/>
              </a:rPr>
              <a:t> Zhang, Askar </a:t>
            </a:r>
            <a:r>
              <a:rPr lang="en-IN" sz="2600" kern="100" dirty="0" err="1">
                <a:solidFill>
                  <a:srgbClr val="000000"/>
                </a:solidFill>
                <a:effectLst/>
                <a:latin typeface="Times New Roman" panose="02020603050405020304" pitchFamily="18" charset="0"/>
                <a:ea typeface="Times New Roman" panose="02020603050405020304" pitchFamily="18" charset="0"/>
              </a:rPr>
              <a:t>Hamdulla</a:t>
            </a:r>
            <a:r>
              <a:rPr lang="en-IN" sz="2600" kern="100" dirty="0">
                <a:solidFill>
                  <a:srgbClr val="000000"/>
                </a:solidFill>
                <a:effectLst/>
                <a:latin typeface="Times New Roman" panose="02020603050405020304" pitchFamily="18" charset="0"/>
                <a:ea typeface="Times New Roman" panose="02020603050405020304" pitchFamily="18" charset="0"/>
              </a:rPr>
              <a:t>.</a:t>
            </a:r>
            <a:r>
              <a:rPr lang="en-US" sz="2600" kern="100" dirty="0">
                <a:solidFill>
                  <a:srgbClr val="000000"/>
                </a:solidFill>
                <a:effectLst/>
                <a:latin typeface="Times New Roman" panose="02020603050405020304" pitchFamily="18" charset="0"/>
                <a:ea typeface="Times New Roman" panose="02020603050405020304" pitchFamily="18" charset="0"/>
              </a:rPr>
              <a:t>“</a:t>
            </a:r>
            <a:r>
              <a:rPr lang="en-IN" sz="2600" kern="100" dirty="0">
                <a:solidFill>
                  <a:srgbClr val="000000"/>
                </a:solidFill>
                <a:effectLst/>
                <a:latin typeface="Times New Roman" panose="02020603050405020304" pitchFamily="18" charset="0"/>
                <a:ea typeface="Times New Roman" panose="02020603050405020304" pitchFamily="18" charset="0"/>
              </a:rPr>
              <a:t>Research on Pothole Detection Method for Intelligent Driving Vehicle”.2022 3rd International Conference on Pattern Recognition and Machine Learning (PRML) .</a:t>
            </a:r>
          </a:p>
          <a:p>
            <a:pPr marL="0" marR="62865" indent="0" algn="just">
              <a:lnSpc>
                <a:spcPct val="170000"/>
              </a:lnSpc>
              <a:spcAft>
                <a:spcPts val="25"/>
              </a:spcAft>
              <a:buNone/>
            </a:pPr>
            <a:r>
              <a:rPr lang="en-IN" sz="2600" kern="100" dirty="0">
                <a:solidFill>
                  <a:srgbClr val="000000"/>
                </a:solidFill>
                <a:effectLst/>
                <a:latin typeface="Times New Roman" panose="02020603050405020304" pitchFamily="18" charset="0"/>
                <a:ea typeface="Times New Roman" panose="02020603050405020304" pitchFamily="18" charset="0"/>
              </a:rPr>
              <a:t>[6] Abhishek Kumar, Chakrapani, Dhruba Jyoti Kalita, </a:t>
            </a:r>
            <a:r>
              <a:rPr lang="en-IN" sz="2600" kern="100" dirty="0" err="1">
                <a:solidFill>
                  <a:srgbClr val="000000"/>
                </a:solidFill>
                <a:effectLst/>
                <a:latin typeface="Times New Roman" panose="02020603050405020304" pitchFamily="18" charset="0"/>
                <a:ea typeface="Times New Roman" panose="02020603050405020304" pitchFamily="18" charset="0"/>
              </a:rPr>
              <a:t>Vibhav</a:t>
            </a:r>
            <a:r>
              <a:rPr lang="en-IN" sz="2600" kern="100" dirty="0">
                <a:solidFill>
                  <a:srgbClr val="000000"/>
                </a:solidFill>
                <a:effectLst/>
                <a:latin typeface="Times New Roman" panose="02020603050405020304" pitchFamily="18" charset="0"/>
                <a:ea typeface="Times New Roman" panose="02020603050405020304" pitchFamily="18" charset="0"/>
              </a:rPr>
              <a:t> Prakash Singh.</a:t>
            </a:r>
            <a:r>
              <a:rPr lang="en-US" sz="2600" kern="100" dirty="0">
                <a:solidFill>
                  <a:srgbClr val="000000"/>
                </a:solidFill>
                <a:effectLst/>
                <a:latin typeface="Times New Roman" panose="02020603050405020304" pitchFamily="18" charset="0"/>
                <a:ea typeface="Times New Roman" panose="02020603050405020304" pitchFamily="18" charset="0"/>
              </a:rPr>
              <a:t>“</a:t>
            </a:r>
            <a:r>
              <a:rPr lang="en-IN" sz="2600" kern="100" dirty="0">
                <a:solidFill>
                  <a:srgbClr val="000000"/>
                </a:solidFill>
                <a:effectLst/>
                <a:latin typeface="Times New Roman" panose="02020603050405020304" pitchFamily="18" charset="0"/>
                <a:ea typeface="Times New Roman" panose="02020603050405020304" pitchFamily="18" charset="0"/>
              </a:rPr>
              <a:t>A Modern Pothole Detection technique using Deep Learning”(2023).</a:t>
            </a:r>
          </a:p>
          <a:p>
            <a:endParaRPr lang="en-IN" dirty="0"/>
          </a:p>
        </p:txBody>
      </p:sp>
      <p:sp>
        <p:nvSpPr>
          <p:cNvPr id="2" name="Slide Number Placeholder 1">
            <a:extLst>
              <a:ext uri="{FF2B5EF4-FFF2-40B4-BE49-F238E27FC236}">
                <a16:creationId xmlns:a16="http://schemas.microsoft.com/office/drawing/2014/main" id="{AE8CD220-88AF-B3D1-5A16-4AD83DE96E89}"/>
              </a:ext>
            </a:extLst>
          </p:cNvPr>
          <p:cNvSpPr>
            <a:spLocks noGrp="1"/>
          </p:cNvSpPr>
          <p:nvPr>
            <p:ph type="sldNum" sz="quarter" idx="12"/>
          </p:nvPr>
        </p:nvSpPr>
        <p:spPr/>
        <p:txBody>
          <a:bodyPr/>
          <a:lstStyle/>
          <a:p>
            <a:fld id="{62414546-423C-45BD-8D70-173809F69FA5}" type="slidenum">
              <a:rPr lang="en-IN" smtClean="0"/>
              <a:t>48</a:t>
            </a:fld>
            <a:endParaRPr lang="en-IN" dirty="0"/>
          </a:p>
        </p:txBody>
      </p:sp>
    </p:spTree>
    <p:extLst>
      <p:ext uri="{BB962C8B-B14F-4D97-AF65-F5344CB8AC3E}">
        <p14:creationId xmlns:p14="http://schemas.microsoft.com/office/powerpoint/2010/main" val="3775947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FF77-63B5-D768-5167-1AFDDFB9EC2F}"/>
              </a:ext>
            </a:extLst>
          </p:cNvPr>
          <p:cNvSpPr>
            <a:spLocks noGrp="1"/>
          </p:cNvSpPr>
          <p:nvPr>
            <p:ph type="title"/>
          </p:nvPr>
        </p:nvSpPr>
        <p:spPr>
          <a:xfrm>
            <a:off x="4141838" y="2583426"/>
            <a:ext cx="4267200" cy="1325563"/>
          </a:xfrm>
        </p:spPr>
        <p:txBody>
          <a:bodyPr/>
          <a:lstStyle/>
          <a:p>
            <a:r>
              <a:rPr lang="en-IN" b="1" dirty="0">
                <a:latin typeface="Times New Roman" panose="02020603050405020304" pitchFamily="18" charset="0"/>
                <a:cs typeface="Times New Roman" panose="02020603050405020304" pitchFamily="18" charset="0"/>
              </a:rPr>
              <a:t>THANK YOU</a:t>
            </a:r>
          </a:p>
        </p:txBody>
      </p:sp>
      <p:sp>
        <p:nvSpPr>
          <p:cNvPr id="4" name="Slide Number Placeholder 3">
            <a:extLst>
              <a:ext uri="{FF2B5EF4-FFF2-40B4-BE49-F238E27FC236}">
                <a16:creationId xmlns:a16="http://schemas.microsoft.com/office/drawing/2014/main" id="{4904A04A-35DC-ED1F-8909-F241F2F20465}"/>
              </a:ext>
            </a:extLst>
          </p:cNvPr>
          <p:cNvSpPr>
            <a:spLocks noGrp="1"/>
          </p:cNvSpPr>
          <p:nvPr>
            <p:ph type="sldNum" sz="quarter" idx="12"/>
          </p:nvPr>
        </p:nvSpPr>
        <p:spPr>
          <a:xfrm>
            <a:off x="11277600" y="6324600"/>
            <a:ext cx="381000" cy="365125"/>
          </a:xfrm>
        </p:spPr>
        <p:txBody>
          <a:bodyPr/>
          <a:lstStyle/>
          <a:p>
            <a:fld id="{34E34FCB-A826-492E-8942-8B40FE18FC49}" type="slidenum">
              <a:rPr lang="en-US" smtClean="0"/>
              <a:t>49</a:t>
            </a:fld>
            <a:endParaRPr lang="en-US" dirty="0"/>
          </a:p>
        </p:txBody>
      </p:sp>
    </p:spTree>
    <p:extLst>
      <p:ext uri="{BB962C8B-B14F-4D97-AF65-F5344CB8AC3E}">
        <p14:creationId xmlns:p14="http://schemas.microsoft.com/office/powerpoint/2010/main" val="37821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172831-EEFE-D1E4-A3C3-06FD5593A5A0}"/>
              </a:ext>
            </a:extLst>
          </p:cNvPr>
          <p:cNvSpPr>
            <a:spLocks noGrp="1"/>
          </p:cNvSpPr>
          <p:nvPr>
            <p:ph idx="1"/>
          </p:nvPr>
        </p:nvSpPr>
        <p:spPr>
          <a:xfrm>
            <a:off x="373626" y="1435509"/>
            <a:ext cx="11444748" cy="4741453"/>
          </a:xfrm>
        </p:spPr>
        <p:txBody>
          <a:bodyPr/>
          <a:lstStyle/>
          <a:p>
            <a:pPr algn="just">
              <a:lnSpc>
                <a:spcPct val="150000"/>
              </a:lnSpc>
            </a:pPr>
            <a:r>
              <a:rPr lang="en-US" sz="2600" dirty="0">
                <a:latin typeface="Times New Roman" panose="02020603050405020304" pitchFamily="18" charset="0"/>
                <a:cs typeface="Times New Roman" panose="02020603050405020304" pitchFamily="18" charset="0"/>
              </a:rPr>
              <a:t>The challenge at hand is to develop an advanced Pothole and Hump Detection System leveraging machine learning and image processing techniques, integrated with real-time alerting mechanisms for vehicles. </a:t>
            </a:r>
          </a:p>
          <a:p>
            <a:pPr algn="just">
              <a:lnSpc>
                <a:spcPct val="150000"/>
              </a:lnSpc>
            </a:pPr>
            <a:r>
              <a:rPr lang="en-US" sz="2600" dirty="0">
                <a:latin typeface="Times New Roman" panose="02020603050405020304" pitchFamily="18" charset="0"/>
                <a:cs typeface="Times New Roman" panose="02020603050405020304" pitchFamily="18" charset="0"/>
              </a:rPr>
              <a:t>The system should operate effectively under varied light conditions and provide vehicles with alerts to enhance driver awareness and enable appropriate actions, ultimately improving road safety and reducing vehicle damage.</a:t>
            </a:r>
          </a:p>
          <a:p>
            <a:endParaRPr lang="en-IN" dirty="0"/>
          </a:p>
        </p:txBody>
      </p:sp>
      <p:sp>
        <p:nvSpPr>
          <p:cNvPr id="2" name="Slide Number Placeholder 1">
            <a:extLst>
              <a:ext uri="{FF2B5EF4-FFF2-40B4-BE49-F238E27FC236}">
                <a16:creationId xmlns:a16="http://schemas.microsoft.com/office/drawing/2014/main" id="{DEA7D7B9-0167-B2E8-E153-942D87E6247A}"/>
              </a:ext>
            </a:extLst>
          </p:cNvPr>
          <p:cNvSpPr>
            <a:spLocks noGrp="1"/>
          </p:cNvSpPr>
          <p:nvPr>
            <p:ph type="sldNum" sz="quarter" idx="12"/>
          </p:nvPr>
        </p:nvSpPr>
        <p:spPr/>
        <p:txBody>
          <a:bodyPr/>
          <a:lstStyle/>
          <a:p>
            <a:fld id="{62414546-423C-45BD-8D70-173809F69FA5}" type="slidenum">
              <a:rPr lang="en-IN" smtClean="0"/>
              <a:t>5</a:t>
            </a:fld>
            <a:endParaRPr lang="en-IN"/>
          </a:p>
        </p:txBody>
      </p:sp>
    </p:spTree>
    <p:extLst>
      <p:ext uri="{BB962C8B-B14F-4D97-AF65-F5344CB8AC3E}">
        <p14:creationId xmlns:p14="http://schemas.microsoft.com/office/powerpoint/2010/main" val="259186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3C219B-A03B-7E56-3F5B-12A8FE1844DA}"/>
              </a:ext>
            </a:extLst>
          </p:cNvPr>
          <p:cNvSpPr txBox="1"/>
          <p:nvPr/>
        </p:nvSpPr>
        <p:spPr>
          <a:xfrm>
            <a:off x="444500" y="373559"/>
            <a:ext cx="4724400" cy="769441"/>
          </a:xfrm>
          <a:prstGeom prst="rect">
            <a:avLst/>
          </a:prstGeom>
          <a:noFill/>
        </p:spPr>
        <p:txBody>
          <a:bodyPr wrap="square">
            <a:spAutoFit/>
          </a:bodyPr>
          <a:lstStyle/>
          <a:p>
            <a:pPr algn="ctr"/>
            <a:r>
              <a:rPr lang="en-US" sz="4400" dirty="0">
                <a:latin typeface="Times New Roman" panose="02020603050405020304" pitchFamily="18" charset="0"/>
                <a:cs typeface="Times New Roman" panose="02020603050405020304" pitchFamily="18" charset="0"/>
              </a:rPr>
              <a:t>Existing System</a:t>
            </a:r>
          </a:p>
        </p:txBody>
      </p:sp>
      <p:sp>
        <p:nvSpPr>
          <p:cNvPr id="3" name="TextBox 2">
            <a:extLst>
              <a:ext uri="{FF2B5EF4-FFF2-40B4-BE49-F238E27FC236}">
                <a16:creationId xmlns:a16="http://schemas.microsoft.com/office/drawing/2014/main" id="{2E872AEF-88F3-ACFA-9951-BF7D547D70CF}"/>
              </a:ext>
            </a:extLst>
          </p:cNvPr>
          <p:cNvSpPr txBox="1"/>
          <p:nvPr/>
        </p:nvSpPr>
        <p:spPr>
          <a:xfrm>
            <a:off x="336344" y="1536290"/>
            <a:ext cx="11491861" cy="4493538"/>
          </a:xfrm>
          <a:prstGeom prst="rect">
            <a:avLst/>
          </a:prstGeom>
          <a:noFill/>
        </p:spPr>
        <p:txBody>
          <a:bodyPr wrap="square">
            <a:spAutoFit/>
          </a:bodyPr>
          <a:lstStyle/>
          <a:p>
            <a:pPr marL="457200" indent="-457200" algn="just">
              <a:buFont typeface="Arial" panose="020B0604020202020204" pitchFamily="34" charset="0"/>
              <a:buChar char="•"/>
            </a:pPr>
            <a:r>
              <a:rPr lang="en-US" sz="2600" b="1" spc="5" dirty="0">
                <a:latin typeface="Times New Roman"/>
                <a:cs typeface="Times New Roman"/>
              </a:rPr>
              <a:t>Drone-Based Systems:</a:t>
            </a:r>
            <a:r>
              <a:rPr lang="en-US" sz="2600" spc="5" dirty="0">
                <a:latin typeface="Times New Roman"/>
                <a:cs typeface="Times New Roman"/>
              </a:rPr>
              <a:t> Drones with high-resolution cameras and LIDAR sensors survey roads, with data processed to identify road defects.</a:t>
            </a:r>
          </a:p>
          <a:p>
            <a:pPr algn="just"/>
            <a:endParaRPr lang="en-US" sz="2600" spc="5" dirty="0">
              <a:latin typeface="Times New Roman"/>
              <a:cs typeface="Times New Roman"/>
            </a:endParaRPr>
          </a:p>
          <a:p>
            <a:pPr marL="457200" indent="-457200" algn="just">
              <a:buFont typeface="Arial" panose="020B0604020202020204" pitchFamily="34" charset="0"/>
              <a:buChar char="•"/>
            </a:pPr>
            <a:r>
              <a:rPr lang="en-US" sz="2600" b="1" spc="5" dirty="0">
                <a:latin typeface="Times New Roman"/>
                <a:cs typeface="Times New Roman"/>
              </a:rPr>
              <a:t>GPS-Based Systems: </a:t>
            </a:r>
            <a:r>
              <a:rPr lang="en-US" sz="2600" spc="5" dirty="0">
                <a:latin typeface="Times New Roman"/>
                <a:cs typeface="Times New Roman"/>
              </a:rPr>
              <a:t>GPS can be used to track the vehicle's position and speed. Changes speed or sudden deceleration can indicate the presence of speed humps or potholes.</a:t>
            </a:r>
          </a:p>
          <a:p>
            <a:pPr algn="just"/>
            <a:endParaRPr lang="en-US" sz="2600" spc="5" dirty="0">
              <a:latin typeface="Times New Roman"/>
              <a:cs typeface="Times New Roman"/>
            </a:endParaRPr>
          </a:p>
          <a:p>
            <a:pPr marL="457200" indent="-457200" algn="just">
              <a:buFont typeface="Arial" panose="020B0604020202020204" pitchFamily="34" charset="0"/>
              <a:buChar char="•"/>
            </a:pPr>
            <a:r>
              <a:rPr lang="en-US" sz="2600" b="1" spc="5" dirty="0">
                <a:latin typeface="Times New Roman"/>
                <a:cs typeface="Times New Roman"/>
              </a:rPr>
              <a:t>Pothole Detection using Smartphone Sensors: </a:t>
            </a:r>
            <a:r>
              <a:rPr lang="en-US" sz="2600" spc="5" dirty="0">
                <a:latin typeface="Times New Roman"/>
                <a:cs typeface="Times New Roman"/>
              </a:rPr>
              <a:t>Some systems leverage smartphone sensors like accelerometers and GPS to detect potholes. These systems use the accelerometer data to detect sudden drops (indicative of a pothole) and GPS data to mark the pothole's location.</a:t>
            </a:r>
            <a:endParaRPr lang="en-IN" sz="2600" dirty="0"/>
          </a:p>
        </p:txBody>
      </p:sp>
      <p:sp>
        <p:nvSpPr>
          <p:cNvPr id="2" name="Slide Number Placeholder 1">
            <a:extLst>
              <a:ext uri="{FF2B5EF4-FFF2-40B4-BE49-F238E27FC236}">
                <a16:creationId xmlns:a16="http://schemas.microsoft.com/office/drawing/2014/main" id="{E7968F3C-7A1A-31A4-8D32-58F9AD153E58}"/>
              </a:ext>
            </a:extLst>
          </p:cNvPr>
          <p:cNvSpPr>
            <a:spLocks noGrp="1"/>
          </p:cNvSpPr>
          <p:nvPr>
            <p:ph type="sldNum" sz="quarter" idx="12"/>
          </p:nvPr>
        </p:nvSpPr>
        <p:spPr/>
        <p:txBody>
          <a:bodyPr/>
          <a:lstStyle/>
          <a:p>
            <a:fld id="{62414546-423C-45BD-8D70-173809F69FA5}" type="slidenum">
              <a:rPr lang="en-IN" smtClean="0"/>
              <a:t>6</a:t>
            </a:fld>
            <a:endParaRPr lang="en-IN"/>
          </a:p>
        </p:txBody>
      </p:sp>
    </p:spTree>
    <p:extLst>
      <p:ext uri="{BB962C8B-B14F-4D97-AF65-F5344CB8AC3E}">
        <p14:creationId xmlns:p14="http://schemas.microsoft.com/office/powerpoint/2010/main" val="160427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011139-D416-43E9-F86E-8B1FE70071A6}"/>
              </a:ext>
            </a:extLst>
          </p:cNvPr>
          <p:cNvSpPr txBox="1"/>
          <p:nvPr/>
        </p:nvSpPr>
        <p:spPr>
          <a:xfrm>
            <a:off x="911893" y="1742506"/>
            <a:ext cx="10368214" cy="5565947"/>
          </a:xfrm>
          <a:prstGeom prst="rect">
            <a:avLst/>
          </a:prstGeom>
          <a:noFill/>
        </p:spPr>
        <p:txBody>
          <a:bodyPr wrap="square">
            <a:spAutoFit/>
          </a:bodyPr>
          <a:lstStyle/>
          <a:p>
            <a:pPr marL="342900" marR="323850" lvl="0" indent="-342900" algn="just">
              <a:lnSpc>
                <a:spcPct val="150000"/>
              </a:lnSpc>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Drone-based systems are limited by the range and flight time of the drones. This can restrict the area that can be surveyed in a single flight, requiring multiple flights to cover larger areas.</a:t>
            </a:r>
            <a:endParaRPr lang="en-IN" sz="2400" dirty="0">
              <a:effectLst/>
              <a:latin typeface="Times New Roman" panose="02020603050405020304" pitchFamily="18" charset="0"/>
              <a:ea typeface="Times New Roman" panose="02020603050405020304" pitchFamily="18" charset="0"/>
            </a:endParaRPr>
          </a:p>
          <a:p>
            <a:pPr marL="342900" marR="323850" lvl="0" indent="-342900" algn="just">
              <a:lnSpc>
                <a:spcPct val="150000"/>
              </a:lnSpc>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Not all smartphones may have the necessary sensors or capabilities required for accurate pothole detection. This can limit the reach and effectiveness of the system, especially in regions where smartphones with advanced sensors are less common.</a:t>
            </a:r>
            <a:endParaRPr lang="en-IN" sz="2400" dirty="0">
              <a:effectLst/>
              <a:latin typeface="Times New Roman" panose="02020603050405020304" pitchFamily="18" charset="0"/>
              <a:ea typeface="Times New Roman" panose="02020603050405020304" pitchFamily="18" charset="0"/>
            </a:endParaRPr>
          </a:p>
          <a:p>
            <a:pPr marL="342900" marR="323850" lvl="0" indent="-342900" algn="just">
              <a:lnSpc>
                <a:spcPct val="150000"/>
              </a:lnSpc>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GPS-based systems rely on a network of satellites and ground stations, which may not be available or reliable in all locations. This can limit the effectiveness of the system in remote or rural areas.</a:t>
            </a:r>
            <a:endParaRPr lang="en-IN" sz="24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57FEF41A-7B6E-3BD4-C052-2233D8F72522}"/>
              </a:ext>
            </a:extLst>
          </p:cNvPr>
          <p:cNvSpPr txBox="1"/>
          <p:nvPr/>
        </p:nvSpPr>
        <p:spPr>
          <a:xfrm>
            <a:off x="1085849" y="453008"/>
            <a:ext cx="9621480" cy="769441"/>
          </a:xfrm>
          <a:prstGeom prst="rect">
            <a:avLst/>
          </a:prstGeom>
          <a:noFill/>
        </p:spPr>
        <p:txBody>
          <a:bodyPr wrap="square">
            <a:spAutoFit/>
          </a:bodyPr>
          <a:lstStyle/>
          <a:p>
            <a:r>
              <a:rPr lang="en-US" sz="4400" dirty="0">
                <a:effectLst/>
                <a:latin typeface="Times New Roman" panose="02020603050405020304" pitchFamily="18" charset="0"/>
                <a:ea typeface="Times New Roman" panose="02020603050405020304" pitchFamily="18" charset="0"/>
              </a:rPr>
              <a:t>Disadvantages</a:t>
            </a:r>
            <a:r>
              <a:rPr lang="en-US" sz="4400" b="1" dirty="0">
                <a:effectLst/>
                <a:latin typeface="Times New Roman" panose="02020603050405020304" pitchFamily="18" charset="0"/>
                <a:ea typeface="Times New Roman" panose="02020603050405020304" pitchFamily="18" charset="0"/>
              </a:rPr>
              <a:t> </a:t>
            </a:r>
            <a:r>
              <a:rPr lang="en-US" sz="4400" dirty="0">
                <a:effectLst/>
                <a:latin typeface="Times New Roman" panose="02020603050405020304" pitchFamily="18" charset="0"/>
                <a:ea typeface="Times New Roman" panose="02020603050405020304" pitchFamily="18" charset="0"/>
              </a:rPr>
              <a:t>of the existing System</a:t>
            </a:r>
            <a:endParaRPr lang="en-IN" sz="4400" dirty="0"/>
          </a:p>
        </p:txBody>
      </p:sp>
      <p:sp>
        <p:nvSpPr>
          <p:cNvPr id="2" name="Slide Number Placeholder 1">
            <a:extLst>
              <a:ext uri="{FF2B5EF4-FFF2-40B4-BE49-F238E27FC236}">
                <a16:creationId xmlns:a16="http://schemas.microsoft.com/office/drawing/2014/main" id="{E1DE4DD7-C25A-561A-20A1-F99C88F68901}"/>
              </a:ext>
            </a:extLst>
          </p:cNvPr>
          <p:cNvSpPr>
            <a:spLocks noGrp="1"/>
          </p:cNvSpPr>
          <p:nvPr>
            <p:ph type="sldNum" sz="quarter" idx="12"/>
          </p:nvPr>
        </p:nvSpPr>
        <p:spPr/>
        <p:txBody>
          <a:bodyPr/>
          <a:lstStyle/>
          <a:p>
            <a:fld id="{62414546-423C-45BD-8D70-173809F69FA5}" type="slidenum">
              <a:rPr lang="en-IN" smtClean="0"/>
              <a:t>7</a:t>
            </a:fld>
            <a:endParaRPr lang="en-IN"/>
          </a:p>
        </p:txBody>
      </p:sp>
    </p:spTree>
    <p:extLst>
      <p:ext uri="{BB962C8B-B14F-4D97-AF65-F5344CB8AC3E}">
        <p14:creationId xmlns:p14="http://schemas.microsoft.com/office/powerpoint/2010/main" val="3571923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72135C-13CE-CCE7-A77A-5473CB18E165}"/>
              </a:ext>
            </a:extLst>
          </p:cNvPr>
          <p:cNvSpPr txBox="1"/>
          <p:nvPr/>
        </p:nvSpPr>
        <p:spPr>
          <a:xfrm>
            <a:off x="881313" y="320661"/>
            <a:ext cx="4063666" cy="769441"/>
          </a:xfrm>
          <a:prstGeom prst="rect">
            <a:avLst/>
          </a:prstGeom>
          <a:noFill/>
        </p:spPr>
        <p:txBody>
          <a:bodyPr wrap="square">
            <a:spAutoFit/>
          </a:bodyPr>
          <a:lstStyle/>
          <a:p>
            <a:r>
              <a:rPr lang="en-US" sz="4400" dirty="0">
                <a:effectLst/>
                <a:latin typeface="Times New Roman" panose="02020603050405020304" pitchFamily="18" charset="0"/>
                <a:ea typeface="Times New Roman" panose="02020603050405020304" pitchFamily="18" charset="0"/>
              </a:rPr>
              <a:t>Proposed System</a:t>
            </a:r>
            <a:endParaRPr lang="en-IN" sz="4400" dirty="0"/>
          </a:p>
        </p:txBody>
      </p:sp>
      <p:sp>
        <p:nvSpPr>
          <p:cNvPr id="7" name="TextBox 6">
            <a:extLst>
              <a:ext uri="{FF2B5EF4-FFF2-40B4-BE49-F238E27FC236}">
                <a16:creationId xmlns:a16="http://schemas.microsoft.com/office/drawing/2014/main" id="{32318B24-DE8B-DB66-8E60-F34CB8564AC3}"/>
              </a:ext>
            </a:extLst>
          </p:cNvPr>
          <p:cNvSpPr txBox="1"/>
          <p:nvPr/>
        </p:nvSpPr>
        <p:spPr>
          <a:xfrm>
            <a:off x="1140494" y="1662951"/>
            <a:ext cx="9911011" cy="2795958"/>
          </a:xfrm>
          <a:prstGeom prst="rect">
            <a:avLst/>
          </a:prstGeom>
          <a:noFill/>
        </p:spPr>
        <p:txBody>
          <a:bodyPr wrap="square">
            <a:spAutoFit/>
          </a:bodyPr>
          <a:lstStyle/>
          <a:p>
            <a:pPr marL="179705" marR="252095" indent="277495" algn="just">
              <a:lnSpc>
                <a:spcPct val="150000"/>
              </a:lnSpc>
              <a:spcAft>
                <a:spcPts val="0"/>
              </a:spcAft>
            </a:pPr>
            <a:r>
              <a:rPr lang="en-US" sz="2400" dirty="0">
                <a:effectLst/>
                <a:latin typeface="Times New Roman" panose="02020603050405020304" pitchFamily="18" charset="0"/>
                <a:ea typeface="Times New Roman" panose="02020603050405020304" pitchFamily="18" charset="0"/>
              </a:rPr>
              <a:t>Combining computer vision and sensors, this system detects potholes and humps in real-time. A camera and YOLO software analyze video for potholes, while an ultrasonic sensor and Arduino Uno mounted on the vehicle identify humps. Auditory alerts like a buzzer warn drivers of these hazards, promoting road safety and preventing vehicle damage.</a:t>
            </a:r>
            <a:endParaRPr lang="en-IN" sz="2400" dirty="0">
              <a:effectLst/>
              <a:latin typeface="Times New Roman" panose="02020603050405020304" pitchFamily="18" charset="0"/>
              <a:ea typeface="Times New Roman" panose="02020603050405020304" pitchFamily="18" charset="0"/>
            </a:endParaRPr>
          </a:p>
        </p:txBody>
      </p:sp>
      <p:sp>
        <p:nvSpPr>
          <p:cNvPr id="2" name="Slide Number Placeholder 1">
            <a:extLst>
              <a:ext uri="{FF2B5EF4-FFF2-40B4-BE49-F238E27FC236}">
                <a16:creationId xmlns:a16="http://schemas.microsoft.com/office/drawing/2014/main" id="{96EE1C87-45D1-0059-296A-133149A2C28D}"/>
              </a:ext>
            </a:extLst>
          </p:cNvPr>
          <p:cNvSpPr>
            <a:spLocks noGrp="1"/>
          </p:cNvSpPr>
          <p:nvPr>
            <p:ph type="sldNum" sz="quarter" idx="12"/>
          </p:nvPr>
        </p:nvSpPr>
        <p:spPr/>
        <p:txBody>
          <a:bodyPr/>
          <a:lstStyle/>
          <a:p>
            <a:fld id="{62414546-423C-45BD-8D70-173809F69FA5}" type="slidenum">
              <a:rPr lang="en-IN" smtClean="0"/>
              <a:t>8</a:t>
            </a:fld>
            <a:endParaRPr lang="en-IN"/>
          </a:p>
        </p:txBody>
      </p:sp>
    </p:spTree>
    <p:extLst>
      <p:ext uri="{BB962C8B-B14F-4D97-AF65-F5344CB8AC3E}">
        <p14:creationId xmlns:p14="http://schemas.microsoft.com/office/powerpoint/2010/main" val="3170676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47086C-36A0-8130-C1BE-FB170A3B8CE4}"/>
              </a:ext>
            </a:extLst>
          </p:cNvPr>
          <p:cNvSpPr txBox="1"/>
          <p:nvPr/>
        </p:nvSpPr>
        <p:spPr>
          <a:xfrm>
            <a:off x="694981" y="525923"/>
            <a:ext cx="4802436" cy="769441"/>
          </a:xfrm>
          <a:prstGeom prst="rect">
            <a:avLst/>
          </a:prstGeom>
          <a:noFill/>
        </p:spPr>
        <p:txBody>
          <a:bodyPr wrap="square">
            <a:spAutoFit/>
          </a:bodyPr>
          <a:lstStyle/>
          <a:p>
            <a:r>
              <a:rPr lang="en-IN" sz="4400" dirty="0">
                <a:latin typeface="Times New Roman" panose="02020603050405020304" pitchFamily="18" charset="0"/>
                <a:cs typeface="Times New Roman" panose="02020603050405020304" pitchFamily="18" charset="0"/>
              </a:rPr>
              <a:t>Problem</a:t>
            </a:r>
            <a:r>
              <a:rPr lang="en-IN" sz="4400" spc="-90" dirty="0">
                <a:latin typeface="Times New Roman" panose="02020603050405020304" pitchFamily="18" charset="0"/>
                <a:cs typeface="Times New Roman" panose="02020603050405020304" pitchFamily="18" charset="0"/>
              </a:rPr>
              <a:t> </a:t>
            </a:r>
            <a:r>
              <a:rPr lang="en-IN" sz="4400" spc="-5" dirty="0">
                <a:latin typeface="Times New Roman" panose="02020603050405020304" pitchFamily="18" charset="0"/>
                <a:cs typeface="Times New Roman" panose="02020603050405020304" pitchFamily="18" charset="0"/>
              </a:rPr>
              <a:t>Statement</a:t>
            </a:r>
            <a:endParaRPr lang="en-IN" sz="4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AE3719B-84EB-BBD2-8A71-7420DE8A9E6A}"/>
              </a:ext>
            </a:extLst>
          </p:cNvPr>
          <p:cNvSpPr txBox="1"/>
          <p:nvPr/>
        </p:nvSpPr>
        <p:spPr>
          <a:xfrm>
            <a:off x="914400" y="1676400"/>
            <a:ext cx="10039121" cy="1820948"/>
          </a:xfrm>
          <a:prstGeom prst="rect">
            <a:avLst/>
          </a:prstGeom>
          <a:noFill/>
        </p:spPr>
        <p:txBody>
          <a:bodyPr wrap="square">
            <a:spAutoFit/>
          </a:bodyPr>
          <a:lstStyle/>
          <a:p>
            <a:pPr algn="just">
              <a:lnSpc>
                <a:spcPct val="150000"/>
              </a:lnSpc>
            </a:pPr>
            <a:r>
              <a:rPr lang="en-US" sz="2600" dirty="0">
                <a:effectLst/>
                <a:latin typeface="Times New Roman" panose="02020603050405020304" pitchFamily="18" charset="0"/>
                <a:ea typeface="Times New Roman" panose="02020603050405020304" pitchFamily="18" charset="0"/>
              </a:rPr>
              <a:t>	“The</a:t>
            </a:r>
            <a:r>
              <a:rPr lang="en-US" sz="2600" spc="-7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challenge</a:t>
            </a:r>
            <a:r>
              <a:rPr lang="en-US" sz="2600" spc="-7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is</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to</a:t>
            </a:r>
            <a:r>
              <a:rPr lang="en-US" sz="2600" spc="-7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create</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a:t>
            </a:r>
            <a:r>
              <a:rPr lang="en-US" sz="2600" spc="-6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Pothole</a:t>
            </a:r>
            <a:r>
              <a:rPr lang="en-US" sz="2600" spc="-7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and</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Hump</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Detection</a:t>
            </a:r>
            <a:r>
              <a:rPr lang="en-US" sz="2600" spc="-6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System capable</a:t>
            </a:r>
            <a:r>
              <a:rPr lang="en-US" sz="2600" spc="-5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of</a:t>
            </a:r>
            <a:r>
              <a:rPr lang="en-US" sz="2600" spc="-5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identifying</a:t>
            </a:r>
            <a:r>
              <a:rPr lang="en-US" sz="2600" spc="-5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road</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imperfections,</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such</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as</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potholes</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and</a:t>
            </a:r>
            <a:r>
              <a:rPr lang="en-US" sz="2600" spc="-5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humps,</a:t>
            </a:r>
            <a:r>
              <a:rPr lang="en-US" sz="2600" spc="-65"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and</a:t>
            </a:r>
            <a:r>
              <a:rPr lang="en-US" sz="2600" spc="-60" dirty="0">
                <a:effectLst/>
                <a:latin typeface="Times New Roman" panose="02020603050405020304" pitchFamily="18" charset="0"/>
                <a:ea typeface="Times New Roman" panose="02020603050405020304" pitchFamily="18" charset="0"/>
              </a:rPr>
              <a:t> </a:t>
            </a:r>
            <a:r>
              <a:rPr lang="en-US" sz="2600" dirty="0">
                <a:effectLst/>
                <a:latin typeface="Times New Roman" panose="02020603050405020304" pitchFamily="18" charset="0"/>
                <a:ea typeface="Times New Roman" panose="02020603050405020304" pitchFamily="18" charset="0"/>
              </a:rPr>
              <a:t>providing real- time alerts to </a:t>
            </a:r>
            <a:r>
              <a:rPr lang="en-US" sz="2600">
                <a:effectLst/>
                <a:latin typeface="Times New Roman" panose="02020603050405020304" pitchFamily="18" charset="0"/>
                <a:ea typeface="Times New Roman" panose="02020603050405020304" pitchFamily="18" charset="0"/>
              </a:rPr>
              <a:t>two wheeler riders”.</a:t>
            </a:r>
            <a:endParaRPr lang="en-US" sz="2600" dirty="0">
              <a:latin typeface="Times New Roman"/>
              <a:cs typeface="Times New Roman"/>
            </a:endParaRPr>
          </a:p>
        </p:txBody>
      </p:sp>
      <p:sp>
        <p:nvSpPr>
          <p:cNvPr id="3" name="Slide Number Placeholder 2">
            <a:extLst>
              <a:ext uri="{FF2B5EF4-FFF2-40B4-BE49-F238E27FC236}">
                <a16:creationId xmlns:a16="http://schemas.microsoft.com/office/drawing/2014/main" id="{FDA88602-BE52-6632-0C34-F98DBAA17FA5}"/>
              </a:ext>
            </a:extLst>
          </p:cNvPr>
          <p:cNvSpPr>
            <a:spLocks noGrp="1"/>
          </p:cNvSpPr>
          <p:nvPr>
            <p:ph type="sldNum" sz="quarter" idx="12"/>
          </p:nvPr>
        </p:nvSpPr>
        <p:spPr/>
        <p:txBody>
          <a:bodyPr/>
          <a:lstStyle/>
          <a:p>
            <a:fld id="{34E34FCB-A826-492E-8942-8B40FE18FC49}" type="slidenum">
              <a:rPr lang="en-US" smtClean="0"/>
              <a:t>9</a:t>
            </a:fld>
            <a:endParaRPr lang="en-US"/>
          </a:p>
        </p:txBody>
      </p:sp>
    </p:spTree>
    <p:extLst>
      <p:ext uri="{BB962C8B-B14F-4D97-AF65-F5344CB8AC3E}">
        <p14:creationId xmlns:p14="http://schemas.microsoft.com/office/powerpoint/2010/main" val="1197227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2868</Words>
  <Application>Microsoft Office PowerPoint</Application>
  <PresentationFormat>Widescreen</PresentationFormat>
  <Paragraphs>254</Paragraphs>
  <Slides>49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Symbol</vt:lpstr>
      <vt:lpstr>Times New Roman</vt:lpstr>
      <vt:lpstr>Wingdings</vt:lpstr>
      <vt:lpstr>Office Theme</vt:lpstr>
      <vt:lpstr>Potholes and Humps Detection System in Real-Time</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Review</vt:lpstr>
      <vt:lpstr>PowerPoint Presentation</vt:lpstr>
      <vt:lpstr>PowerPoint Presentation</vt:lpstr>
      <vt:lpstr>PowerPoint Presentation</vt:lpstr>
      <vt:lpstr>PowerPoint Presentation</vt:lpstr>
      <vt:lpstr>PowerPoint Presentation</vt:lpstr>
      <vt:lpstr>Objectives</vt:lpstr>
      <vt:lpstr> Methodology</vt:lpstr>
      <vt:lpstr>PowerPoint Presentation</vt:lpstr>
      <vt:lpstr>PowerPoint Presentation</vt:lpstr>
      <vt:lpstr>PowerPoint Presentation</vt:lpstr>
      <vt:lpstr>PowerPoint Presentation</vt:lpstr>
      <vt:lpstr>PowerPoint Presentation</vt:lpstr>
      <vt:lpstr>YOLOv4 Tiny Model</vt:lpstr>
      <vt:lpstr>PowerPoint Presentation</vt:lpstr>
      <vt:lpstr>                                          Figure 2: YOLOv4 working steps The image shows how the YOLOv4 steps are applied to produce the final detection results.</vt:lpstr>
      <vt:lpstr>System Design</vt:lpstr>
      <vt:lpstr>PowerPoint Presentation</vt:lpstr>
      <vt:lpstr>PowerPoint Presentation</vt:lpstr>
      <vt:lpstr>PowerPoint Presentation</vt:lpstr>
      <vt:lpstr>System Implementation </vt:lpstr>
      <vt:lpstr>PowerPoint Presentation</vt:lpstr>
      <vt:lpstr>PowerPoint Presentation</vt:lpstr>
      <vt:lpstr>Confusion Matrix</vt:lpstr>
      <vt:lpstr>Performance Evaluation of Pothole Detection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Potholes and Humps Detection System in Real-Time</dc:title>
  <dc:creator>Anusha m Jogihalli</dc:creator>
  <cp:lastModifiedBy>binduhalappa34@outlook.com</cp:lastModifiedBy>
  <cp:revision>41</cp:revision>
  <dcterms:created xsi:type="dcterms:W3CDTF">2024-05-13T17:24:58Z</dcterms:created>
  <dcterms:modified xsi:type="dcterms:W3CDTF">2024-05-27T05:03:38Z</dcterms:modified>
</cp:coreProperties>
</file>